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7"/>
  </p:notesMasterIdLst>
  <p:sldIdLst>
    <p:sldId id="527" r:id="rId4"/>
    <p:sldId id="528" r:id="rId5"/>
    <p:sldId id="52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5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5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 showGuides="1">
      <p:cViewPr varScale="1">
        <p:scale>
          <a:sx n="127" d="100"/>
          <a:sy n="127" d="100"/>
        </p:scale>
        <p:origin x="1192" y="192"/>
      </p:cViewPr>
      <p:guideLst>
        <p:guide orient="horz" pos="2160"/>
        <p:guide pos="3840"/>
        <p:guide pos="25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FD17B-BB32-E940-B3B2-28A9BF32989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7C768-A78E-6C44-A37A-25549C016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0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Birch is a tricky essential oil to produce. Most companies sell either a synthetic methyl salicylate or a wintergreen oil marketed as birch. But </a:t>
            </a:r>
            <a:r>
              <a:rPr lang="en-US" dirty="0" err="1"/>
              <a:t>dōTERRA</a:t>
            </a:r>
            <a:r>
              <a:rPr lang="en-US" dirty="0"/>
              <a:t> is committed to the pursuit of purity.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/>
              <a:t>It took seven years of dedicated work to crack the code of birch distillation. In April 2023, </a:t>
            </a:r>
            <a:r>
              <a:rPr lang="en-US" dirty="0" err="1"/>
              <a:t>dōTERRA</a:t>
            </a:r>
            <a:r>
              <a:rPr lang="en-US" dirty="0"/>
              <a:t> successfully opened Woodside Oils in Kane, Pennsylvania. Woodside is the world’s first commercial distillery for Birch essential oil.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646EB-61B7-604E-BF19-0E6F0214A1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6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4466F-8784-507C-A140-0D057E654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3B40-B4C6-DFB1-DFBB-A6A9F272A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ABE8A-7A55-932F-930C-A60132882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Birch is a tricky essential oil to produce. Most companies sell either a synthetic methyl salicylate or a wintergreen oil marketed as birch. But </a:t>
            </a:r>
            <a:r>
              <a:rPr lang="en-US" dirty="0" err="1"/>
              <a:t>dōTERRA</a:t>
            </a:r>
            <a:r>
              <a:rPr lang="en-US" dirty="0"/>
              <a:t> is committed to the pursuit of purity.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/>
              <a:t>It took seven years of dedicated work to crack the code of birch distillation. In April 2023, </a:t>
            </a:r>
            <a:r>
              <a:rPr lang="en-US" dirty="0" err="1"/>
              <a:t>dōTERRA</a:t>
            </a:r>
            <a:r>
              <a:rPr lang="en-US" dirty="0"/>
              <a:t> successfully opened Woodside Oils in Kane, Pennsylvania. Woodside is the world’s first commercial distillery for Birch essential oil.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CC5E7-8290-6535-4F7F-680E0F924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646EB-61B7-604E-BF19-0E6F0214A1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1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57568-A9DD-F70D-81A3-FCD4D5585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CF2B0-429A-6BCD-2750-0F449730D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D39491-A53E-87B9-A97D-E7A6CADD2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Birch is a tricky essential oil to produce. Most companies sell either a synthetic methyl salicylate or a wintergreen oil marketed as birch. But </a:t>
            </a:r>
            <a:r>
              <a:rPr lang="en-US" dirty="0" err="1"/>
              <a:t>dōTERRA</a:t>
            </a:r>
            <a:r>
              <a:rPr lang="en-US" dirty="0"/>
              <a:t> is committed to the pursuit of purity.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/>
              <a:t>It took seven years of dedicated work to crack the code of birch distillation. In April 2023, </a:t>
            </a:r>
            <a:r>
              <a:rPr lang="en-US" dirty="0" err="1"/>
              <a:t>dōTERRA</a:t>
            </a:r>
            <a:r>
              <a:rPr lang="en-US" dirty="0"/>
              <a:t> successfully opened Woodside Oils in Kane, Pennsylvania. Woodside is the world’s first commercial distillery for Birch essential oil.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5C80D-33B9-3E20-81E4-B59AAAA11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646EB-61B7-604E-BF19-0E6F0214A1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1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3C53-088F-5383-FCE3-E7CECC21E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02E66-95C9-4DA2-7184-14BCD1F62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68B1B-53AB-6426-BB0C-8FD85CCB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678F-C80C-5970-BCDA-055EFA80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FC53-0CC7-EE38-5431-E1EFD91C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85268-3E8E-5BE2-B659-D834808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DA57F-8A50-D307-A865-5620D88EA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8BA9C-96FA-60A6-E651-69FB71F0A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DAB83-62BA-EA6B-223E-091BBE3D1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7A2EB-F7B2-A7AF-AD4C-6385EB60C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323AF7-4370-8F8F-688B-F2A43482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1F8F47-16A0-34A2-1D32-43001955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C227F7-FC5A-218A-E503-0856815F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9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1EE5-9181-0493-8233-94A0EB19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635D6-8252-7C85-D03E-CBCC0D6E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F3C12-E822-C251-FFB7-C3192974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E39FD-756B-6BC0-550B-B6915138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9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71CFFF-70DF-DF68-83BC-4F675DFB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FD975-A36D-5A2A-CAD5-05623981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63DCD-491E-0545-F6D1-C5BE919C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57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32163-7B9C-7BED-85B9-1C5FD469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2E2B4-13EA-D392-D6A2-0318E34DD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903EE-E1D6-14B4-7821-A96ABDBD1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07EB-425F-6BB9-83F6-519846BB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72FE6-26FF-1A3A-158F-84822EA2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5EA9C-0F8C-9B02-BC59-0CC3A80B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77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30B9-035C-56D1-C351-B9561960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275C3-03D7-334E-FF43-FAD828FAC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CAA36-0600-4729-F36A-89B8B21A0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71A82-710D-FDB5-C20B-F5D6697F8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2A781-22DC-138F-9D1F-58CDCB80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34D23-C8CB-229E-728B-8DB41402E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9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F750-171D-1E20-0131-C2112DEE4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12577-2EAA-AE96-F83A-CC66BB594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C4466-4C9E-E28A-F69F-B1D2914E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DDA96-FA77-BF82-5512-6F4D6A5C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B85D9-C346-36A3-4DCC-6BF7DBF85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38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867707-DECC-E629-9692-E94E518F2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DE897-7532-3D56-A0EE-B0E6656A3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44BC3-D3BB-F334-B525-197B41B3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ABE99-4FD4-27F6-5A7E-6E687537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4CD96-7A98-AC31-D721-403188AD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09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Bran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850736-1B6D-334B-6FF9-2E233A1C5321}"/>
              </a:ext>
            </a:extLst>
          </p:cNvPr>
          <p:cNvCxnSpPr>
            <a:cxnSpLocks/>
          </p:cNvCxnSpPr>
          <p:nvPr userDrawn="1"/>
        </p:nvCxnSpPr>
        <p:spPr>
          <a:xfrm>
            <a:off x="11918760" y="6629400"/>
            <a:ext cx="273240" cy="0"/>
          </a:xfrm>
          <a:prstGeom prst="line">
            <a:avLst/>
          </a:prstGeom>
          <a:ln w="95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5526B5E6-8E02-7371-14E3-F8DA760E3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29177" y="6543525"/>
            <a:ext cx="129679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86AFD81-F98A-0CA4-3003-8838DF489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73" t="-26580" r="-1373" b="-26580"/>
          <a:stretch/>
        </p:blipFill>
        <p:spPr>
          <a:xfrm>
            <a:off x="10980130" y="6427649"/>
            <a:ext cx="888992" cy="2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18922-FD95-D92D-05FB-3B212F088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12043" y="6412643"/>
            <a:ext cx="189863" cy="2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E5BA602-B231-A26B-014F-C2837B615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12043" y="6412643"/>
            <a:ext cx="189863" cy="2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randed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9131F91-7F4E-2A16-AA4B-A9D3E507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5841" b="34068"/>
          <a:stretch/>
        </p:blipFill>
        <p:spPr>
          <a:xfrm>
            <a:off x="8025873" y="820430"/>
            <a:ext cx="4166127" cy="60375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AD65E65-96B3-3E81-BE9E-490BAA86A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373" t="-26580" r="-1373" b="-26580"/>
          <a:stretch/>
        </p:blipFill>
        <p:spPr>
          <a:xfrm>
            <a:off x="10980130" y="6427649"/>
            <a:ext cx="888992" cy="2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randed Slid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C10ACDB-52B5-32F3-7B02-23E3A60B6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5841" b="34068"/>
          <a:stretch/>
        </p:blipFill>
        <p:spPr>
          <a:xfrm>
            <a:off x="8025873" y="820430"/>
            <a:ext cx="4166127" cy="60375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C937191-F86E-7A8E-17D9-FAA5BEFB5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373" t="-26580" r="-1373" b="-26580"/>
          <a:stretch/>
        </p:blipFill>
        <p:spPr>
          <a:xfrm>
            <a:off x="10980130" y="6427649"/>
            <a:ext cx="888992" cy="2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6A6C4-0CE8-DC83-AC87-E229F891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0A345-A61C-DB88-5CD0-2EB0E01C2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573C6-D919-EB28-2B2A-D9F15DD29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DAF4A-4ED3-7147-5050-16EE74AB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9B384-E59A-41D7-A75C-DE31113F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439A-4633-4BF2-DDD3-866A4623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78BE4-B092-2388-E628-DD012B6E8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FF629-12E2-BD84-7675-5FD7B204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AE1DE-34D7-57B5-483E-3E33C20FB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779E6-941C-A79A-7CDC-3EE1F0CF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0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B1D8-C2B4-AD8A-D785-DE78B110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71F82-AD5F-E54A-BAC9-B39342455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07B9D-2AFF-8615-624A-92F67E255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95A3B-721B-2ADA-93A4-C126387B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7C024-33AD-2ABA-E724-2485C7E71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BC776-1D25-88F8-6EE6-DAE8124A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68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579C7-3EDF-FA1B-DB68-867617B8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A5456-35AB-DF8C-723C-8D2EB84C4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0E794-8EE0-2C21-F1FF-67846E51C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0576A-8CFD-3040-83AD-474C348DCB00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2F29F-03AA-2F15-3981-869BE83B1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34C19-1558-AB63-3633-744C0D664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E9D7F-796B-9A43-A1C8-56B42BF4D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2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65" r:id="rId4"/>
    <p:sldLayoutId id="2147483662" r:id="rId5"/>
    <p:sldLayoutId id="2147483663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E42FD4-2825-7289-8E53-2168E0FC5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08" t="48997" r="9985" b="6296"/>
          <a:stretch/>
        </p:blipFill>
        <p:spPr>
          <a:xfrm>
            <a:off x="0" y="0"/>
            <a:ext cx="12191447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E39D6C5-EA1D-82BF-4E74-D9DF9E389AC7}"/>
              </a:ext>
            </a:extLst>
          </p:cNvPr>
          <p:cNvSpPr/>
          <p:nvPr/>
        </p:nvSpPr>
        <p:spPr>
          <a:xfrm>
            <a:off x="4125951" y="0"/>
            <a:ext cx="8065496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29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79FCD5-209E-1E31-B69C-5B241343B38E}"/>
              </a:ext>
            </a:extLst>
          </p:cNvPr>
          <p:cNvCxnSpPr>
            <a:cxnSpLocks/>
          </p:cNvCxnSpPr>
          <p:nvPr/>
        </p:nvCxnSpPr>
        <p:spPr>
          <a:xfrm>
            <a:off x="4626864" y="4162919"/>
            <a:ext cx="7196328" cy="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8BA78AE-E2C5-5BCB-9316-4BA9F3D21DC3}"/>
              </a:ext>
            </a:extLst>
          </p:cNvPr>
          <p:cNvSpPr txBox="1">
            <a:spLocks/>
          </p:cNvSpPr>
          <p:nvPr/>
        </p:nvSpPr>
        <p:spPr>
          <a:xfrm>
            <a:off x="8542124" y="4355232"/>
            <a:ext cx="3570077" cy="20313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Impact Fact: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spc="0" dirty="0">
                <a:solidFill>
                  <a:schemeClr val="bg1"/>
                </a:solidFill>
              </a:rPr>
              <a:t>Ginger, an important essential oil in VMG+ for bioavailability, is uniquely distilled compared to other ginger oils on the market.* Other companies typically distill the oil from fully dried rhizomes, but </a:t>
            </a:r>
            <a:r>
              <a:rPr lang="en-US" sz="1400" spc="0" dirty="0" err="1">
                <a:solidFill>
                  <a:schemeClr val="bg1"/>
                </a:solidFill>
              </a:rPr>
              <a:t>dōTERRA</a:t>
            </a:r>
            <a:r>
              <a:rPr lang="en-US" sz="1400" spc="0" dirty="0">
                <a:solidFill>
                  <a:schemeClr val="bg1"/>
                </a:solidFill>
              </a:rPr>
              <a:t> distills Ginger essential oil while the rhizomes are fresh after harvest, which results in a better chemical and aromatic profile.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F875F9-09F7-954A-2DDA-F802DB16806F}"/>
              </a:ext>
            </a:extLst>
          </p:cNvPr>
          <p:cNvCxnSpPr>
            <a:cxnSpLocks/>
          </p:cNvCxnSpPr>
          <p:nvPr/>
        </p:nvCxnSpPr>
        <p:spPr>
          <a:xfrm>
            <a:off x="8306097" y="4396341"/>
            <a:ext cx="0" cy="1990216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>
            <a:extLst>
              <a:ext uri="{FF2B5EF4-FFF2-40B4-BE49-F238E27FC236}">
                <a16:creationId xmlns:a16="http://schemas.microsoft.com/office/drawing/2014/main" id="{C19AFA6B-4855-5613-824A-CA26FDE4E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373" t="-26580" r="-1373" b="-26580"/>
          <a:stretch/>
        </p:blipFill>
        <p:spPr>
          <a:xfrm>
            <a:off x="11093380" y="6510508"/>
            <a:ext cx="724076" cy="193640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26E6B6F-639B-9B21-1CC6-B549DEDE38F3}"/>
              </a:ext>
            </a:extLst>
          </p:cNvPr>
          <p:cNvSpPr txBox="1">
            <a:spLocks/>
          </p:cNvSpPr>
          <p:nvPr/>
        </p:nvSpPr>
        <p:spPr>
          <a:xfrm rot="16200000">
            <a:off x="10065081" y="-932095"/>
            <a:ext cx="804044" cy="3516347"/>
          </a:xfrm>
          <a:prstGeom prst="round2SameRect">
            <a:avLst>
              <a:gd name="adj1" fmla="val 7032"/>
              <a:gd name="adj2" fmla="val 0"/>
            </a:avLst>
          </a:prstGeom>
          <a:noFill/>
          <a:ln w="19050">
            <a:solidFill>
              <a:schemeClr val="bg1"/>
            </a:solidFill>
          </a:ln>
        </p:spPr>
        <p:txBody>
          <a:bodyPr vert="vert" wrap="square" lIns="91440" tIns="182880" rIns="91440" bIns="18288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Usage Method: </a:t>
            </a:r>
            <a:r>
              <a:rPr lang="en-US" sz="1200" dirty="0">
                <a:solidFill>
                  <a:schemeClr val="bg1"/>
                </a:solidFill>
              </a:rPr>
              <a:t>Internal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D51134-2443-F94F-0710-D2562F6702E0}"/>
              </a:ext>
            </a:extLst>
          </p:cNvPr>
          <p:cNvSpPr txBox="1">
            <a:spLocks/>
          </p:cNvSpPr>
          <p:nvPr/>
        </p:nvSpPr>
        <p:spPr>
          <a:xfrm>
            <a:off x="4706112" y="548932"/>
            <a:ext cx="1179810" cy="3877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VMG+</a:t>
            </a:r>
          </a:p>
        </p:txBody>
      </p:sp>
      <p:sp>
        <p:nvSpPr>
          <p:cNvPr id="6" name="Sanctuary Primary">
            <a:extLst>
              <a:ext uri="{FF2B5EF4-FFF2-40B4-BE49-F238E27FC236}">
                <a16:creationId xmlns:a16="http://schemas.microsoft.com/office/drawing/2014/main" id="{E3D136D6-2BCA-B465-06B8-3DAC8BB08F34}"/>
              </a:ext>
            </a:extLst>
          </p:cNvPr>
          <p:cNvSpPr/>
          <p:nvPr/>
        </p:nvSpPr>
        <p:spPr>
          <a:xfrm>
            <a:off x="4706112" y="1057272"/>
            <a:ext cx="261609" cy="63101"/>
          </a:xfrm>
          <a:custGeom>
            <a:avLst/>
            <a:gdLst>
              <a:gd name="connsiteX0" fmla="*/ 4990148 w 5313513"/>
              <a:gd name="connsiteY0" fmla="*/ 0 h 1281637"/>
              <a:gd name="connsiteX1" fmla="*/ 320993 w 5313513"/>
              <a:gd name="connsiteY1" fmla="*/ 0 h 1281637"/>
              <a:gd name="connsiteX2" fmla="*/ 0 w 5313513"/>
              <a:gd name="connsiteY2" fmla="*/ 641766 h 1281637"/>
              <a:gd name="connsiteX3" fmla="*/ 320993 w 5313513"/>
              <a:gd name="connsiteY3" fmla="*/ 1281631 h 1281637"/>
              <a:gd name="connsiteX4" fmla="*/ 4990148 w 5313513"/>
              <a:gd name="connsiteY4" fmla="*/ 1281631 h 1281637"/>
              <a:gd name="connsiteX5" fmla="*/ 5313045 w 5313513"/>
              <a:gd name="connsiteY5" fmla="*/ 641766 h 1281637"/>
              <a:gd name="connsiteX6" fmla="*/ 4990148 w 5313513"/>
              <a:gd name="connsiteY6" fmla="*/ 0 h 128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3513" h="1281637">
                <a:moveTo>
                  <a:pt x="4990148" y="0"/>
                </a:moveTo>
                <a:lnTo>
                  <a:pt x="320993" y="0"/>
                </a:lnTo>
                <a:cubicBezTo>
                  <a:pt x="0" y="0"/>
                  <a:pt x="0" y="443057"/>
                  <a:pt x="0" y="641766"/>
                </a:cubicBezTo>
                <a:cubicBezTo>
                  <a:pt x="1905" y="827166"/>
                  <a:pt x="0" y="1283533"/>
                  <a:pt x="320993" y="1281631"/>
                </a:cubicBezTo>
                <a:lnTo>
                  <a:pt x="4990148" y="1281631"/>
                </a:lnTo>
                <a:cubicBezTo>
                  <a:pt x="5315903" y="1283533"/>
                  <a:pt x="5312093" y="828116"/>
                  <a:pt x="5313045" y="641766"/>
                </a:cubicBezTo>
                <a:cubicBezTo>
                  <a:pt x="5315903" y="443057"/>
                  <a:pt x="5315903" y="0"/>
                  <a:pt x="499014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BC93A-F483-076F-6994-EFDC98A875C9}"/>
              </a:ext>
            </a:extLst>
          </p:cNvPr>
          <p:cNvGrpSpPr/>
          <p:nvPr/>
        </p:nvGrpSpPr>
        <p:grpSpPr>
          <a:xfrm>
            <a:off x="4700184" y="1495271"/>
            <a:ext cx="7111345" cy="2482443"/>
            <a:chOff x="4706111" y="1040940"/>
            <a:chExt cx="7111345" cy="2482443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379844DB-6438-275A-B27B-E42DB404284F}"/>
                </a:ext>
              </a:extLst>
            </p:cNvPr>
            <p:cNvSpPr txBox="1">
              <a:spLocks/>
            </p:cNvSpPr>
            <p:nvPr/>
          </p:nvSpPr>
          <p:spPr>
            <a:xfrm>
              <a:off x="4706112" y="1040940"/>
              <a:ext cx="1768241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+mj-lt"/>
                </a:rPr>
                <a:t>Key Benefits:</a:t>
              </a:r>
            </a:p>
          </p:txBody>
        </p:sp>
        <p:sp>
          <p:nvSpPr>
            <p:cNvPr id="30" name="Text Placeholder 2">
              <a:extLst>
                <a:ext uri="{FF2B5EF4-FFF2-40B4-BE49-F238E27FC236}">
                  <a16:creationId xmlns:a16="http://schemas.microsoft.com/office/drawing/2014/main" id="{BFA7F0FC-705E-34E9-1A97-AB38E2502A6D}"/>
                </a:ext>
              </a:extLst>
            </p:cNvPr>
            <p:cNvSpPr txBox="1">
              <a:spLocks/>
            </p:cNvSpPr>
            <p:nvPr/>
          </p:nvSpPr>
          <p:spPr>
            <a:xfrm>
              <a:off x="4706111" y="1368743"/>
              <a:ext cx="7111345" cy="2154640"/>
            </a:xfrm>
            <a:prstGeom prst="rect">
              <a:avLst/>
            </a:prstGeom>
          </p:spPr>
          <p:txBody>
            <a:bodyPr wrap="square" lIns="0" tIns="0" rIns="0" bIns="0" numCol="2" spcCol="18288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Supports overall health and wellness, especially when taken with EO Mega</a:t>
              </a:r>
              <a:r>
                <a:rPr lang="en-US" sz="1200" b="0" i="0" u="none" strike="noStrike" baseline="30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+.*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Provides essential vitamins and minerals to help fill the gap between diet and recommendations in order to help meet nutritional goals.* 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May increase energy levels with a multivitamin and minerals supplement, as supported by clinical research.* </a:t>
              </a:r>
              <a:b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Helps maintain important bodily processes for overall health and well-being with vitamins and minerals.*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May support bodily system health, including the cardiovascular and circulatory, digestive, endocrine, immune (healthy inflammatory response), nervous, musculoskeletal, reproductive, respiratory, and urinary systems.*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Promotes healthy skin and nails with vitamins A and C and biotin.* </a:t>
              </a:r>
              <a:endParaRPr lang="en-US" sz="12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8653782-F36A-9573-B073-BAB6E323EF24}"/>
              </a:ext>
            </a:extLst>
          </p:cNvPr>
          <p:cNvSpPr txBox="1">
            <a:spLocks/>
          </p:cNvSpPr>
          <p:nvPr/>
        </p:nvSpPr>
        <p:spPr>
          <a:xfrm>
            <a:off x="4593310" y="4369701"/>
            <a:ext cx="3455420" cy="18620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Fun Fact: </a:t>
            </a:r>
            <a:r>
              <a:rPr lang="en-US" sz="1700" i="1" dirty="0">
                <a:solidFill>
                  <a:schemeClr val="bg1"/>
                </a:solidFill>
              </a:rPr>
              <a:t>Vitamins, Minerals, </a:t>
            </a:r>
            <a:br>
              <a:rPr lang="en-US" sz="1700" i="1" dirty="0">
                <a:solidFill>
                  <a:schemeClr val="bg1"/>
                </a:solidFill>
              </a:rPr>
            </a:br>
            <a:r>
              <a:rPr lang="en-US" sz="1700" i="1" dirty="0">
                <a:solidFill>
                  <a:schemeClr val="bg1"/>
                </a:solidFill>
              </a:rPr>
              <a:t>and Greens</a:t>
            </a:r>
            <a:endParaRPr lang="en-US" sz="17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VMG+ stands for “vitamins,” “minerals,” </a:t>
            </a:r>
            <a:br>
              <a:rPr lang="en-US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“greens,” covering good ground when it comes to your daily nutrition. Plus, it’s so easy to incorporate into your routine with its delicious taste and easy-to-use sachet! </a:t>
            </a:r>
            <a:endParaRPr lang="en-US" sz="14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6B1ECA-3DFD-68C6-FDC7-C82B77336637}"/>
              </a:ext>
            </a:extLst>
          </p:cNvPr>
          <p:cNvGrpSpPr/>
          <p:nvPr/>
        </p:nvGrpSpPr>
        <p:grpSpPr>
          <a:xfrm>
            <a:off x="4626864" y="6428381"/>
            <a:ext cx="3570079" cy="972021"/>
            <a:chOff x="4626864" y="6428381"/>
            <a:chExt cx="3570079" cy="972021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A8F2DE7C-CD8A-725A-B4BB-0BEA3EAE90F7}"/>
                </a:ext>
              </a:extLst>
            </p:cNvPr>
            <p:cNvSpPr/>
            <p:nvPr/>
          </p:nvSpPr>
          <p:spPr>
            <a:xfrm>
              <a:off x="4626864" y="6428381"/>
              <a:ext cx="3570079" cy="972021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F4D89D-7901-7ECD-439B-57F189D84EB5}"/>
                </a:ext>
              </a:extLst>
            </p:cNvPr>
            <p:cNvSpPr txBox="1"/>
            <p:nvPr/>
          </p:nvSpPr>
          <p:spPr>
            <a:xfrm>
              <a:off x="4694468" y="6461524"/>
              <a:ext cx="3437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*These statements have not been evaluated by the Food and Drug Administration. </a:t>
              </a:r>
              <a:br>
                <a:rPr lang="en-US" sz="700" b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00" b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This product is not intended to diagnose, treat, cure, or prevent any disease. 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600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9AF66FB-2A21-27ED-09E0-0023DCDCD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688" y="548932"/>
            <a:ext cx="301751" cy="3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1237 0.02847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1237 0.02848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4E4F-369C-6AAF-082F-0E9F8F6EC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02992-7A8B-BF7A-E50E-78C3D1F6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21" t="48997" r="10872" b="6296"/>
          <a:stretch/>
        </p:blipFill>
        <p:spPr>
          <a:xfrm>
            <a:off x="0" y="0"/>
            <a:ext cx="12191447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710E465-4321-807A-E96E-5ABA06A8F570}"/>
              </a:ext>
            </a:extLst>
          </p:cNvPr>
          <p:cNvSpPr/>
          <p:nvPr/>
        </p:nvSpPr>
        <p:spPr>
          <a:xfrm>
            <a:off x="5590095" y="0"/>
            <a:ext cx="660135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29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B9BF836-4015-EE39-B11E-5B729DAB8A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373" t="-26580" r="-1373" b="-26580"/>
          <a:stretch/>
        </p:blipFill>
        <p:spPr>
          <a:xfrm>
            <a:off x="11093380" y="6510508"/>
            <a:ext cx="724076" cy="193640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1604590-9DF0-ABDB-FF97-740177592614}"/>
              </a:ext>
            </a:extLst>
          </p:cNvPr>
          <p:cNvSpPr txBox="1">
            <a:spLocks/>
          </p:cNvSpPr>
          <p:nvPr/>
        </p:nvSpPr>
        <p:spPr>
          <a:xfrm rot="16200000">
            <a:off x="10065081" y="-932095"/>
            <a:ext cx="804044" cy="3516347"/>
          </a:xfrm>
          <a:prstGeom prst="round2SameRect">
            <a:avLst>
              <a:gd name="adj1" fmla="val 7032"/>
              <a:gd name="adj2" fmla="val 0"/>
            </a:avLst>
          </a:prstGeom>
          <a:noFill/>
          <a:ln w="19050">
            <a:solidFill>
              <a:schemeClr val="bg1"/>
            </a:solidFill>
          </a:ln>
        </p:spPr>
        <p:txBody>
          <a:bodyPr vert="vert" wrap="square" lIns="91440" tIns="182880" rIns="91440" bIns="18288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Usage Method: </a:t>
            </a:r>
            <a:r>
              <a:rPr lang="en-US" sz="1200" dirty="0">
                <a:solidFill>
                  <a:schemeClr val="bg1"/>
                </a:solidFill>
              </a:rPr>
              <a:t>Internal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E3E12C-0210-121F-72F1-C5064D390561}"/>
              </a:ext>
            </a:extLst>
          </p:cNvPr>
          <p:cNvSpPr txBox="1">
            <a:spLocks/>
          </p:cNvSpPr>
          <p:nvPr/>
        </p:nvSpPr>
        <p:spPr>
          <a:xfrm>
            <a:off x="6101928" y="548932"/>
            <a:ext cx="1179810" cy="3877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VMG+</a:t>
            </a:r>
          </a:p>
        </p:txBody>
      </p:sp>
      <p:sp>
        <p:nvSpPr>
          <p:cNvPr id="6" name="Sanctuary Primary">
            <a:extLst>
              <a:ext uri="{FF2B5EF4-FFF2-40B4-BE49-F238E27FC236}">
                <a16:creationId xmlns:a16="http://schemas.microsoft.com/office/drawing/2014/main" id="{FEDEDDB6-8CAD-04B6-0D83-479F073B1467}"/>
              </a:ext>
            </a:extLst>
          </p:cNvPr>
          <p:cNvSpPr/>
          <p:nvPr/>
        </p:nvSpPr>
        <p:spPr>
          <a:xfrm>
            <a:off x="6101928" y="1057272"/>
            <a:ext cx="261609" cy="63101"/>
          </a:xfrm>
          <a:custGeom>
            <a:avLst/>
            <a:gdLst>
              <a:gd name="connsiteX0" fmla="*/ 4990148 w 5313513"/>
              <a:gd name="connsiteY0" fmla="*/ 0 h 1281637"/>
              <a:gd name="connsiteX1" fmla="*/ 320993 w 5313513"/>
              <a:gd name="connsiteY1" fmla="*/ 0 h 1281637"/>
              <a:gd name="connsiteX2" fmla="*/ 0 w 5313513"/>
              <a:gd name="connsiteY2" fmla="*/ 641766 h 1281637"/>
              <a:gd name="connsiteX3" fmla="*/ 320993 w 5313513"/>
              <a:gd name="connsiteY3" fmla="*/ 1281631 h 1281637"/>
              <a:gd name="connsiteX4" fmla="*/ 4990148 w 5313513"/>
              <a:gd name="connsiteY4" fmla="*/ 1281631 h 1281637"/>
              <a:gd name="connsiteX5" fmla="*/ 5313045 w 5313513"/>
              <a:gd name="connsiteY5" fmla="*/ 641766 h 1281637"/>
              <a:gd name="connsiteX6" fmla="*/ 4990148 w 5313513"/>
              <a:gd name="connsiteY6" fmla="*/ 0 h 128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3513" h="1281637">
                <a:moveTo>
                  <a:pt x="4990148" y="0"/>
                </a:moveTo>
                <a:lnTo>
                  <a:pt x="320993" y="0"/>
                </a:lnTo>
                <a:cubicBezTo>
                  <a:pt x="0" y="0"/>
                  <a:pt x="0" y="443057"/>
                  <a:pt x="0" y="641766"/>
                </a:cubicBezTo>
                <a:cubicBezTo>
                  <a:pt x="1905" y="827166"/>
                  <a:pt x="0" y="1283533"/>
                  <a:pt x="320993" y="1281631"/>
                </a:cubicBezTo>
                <a:lnTo>
                  <a:pt x="4990148" y="1281631"/>
                </a:lnTo>
                <a:cubicBezTo>
                  <a:pt x="5315903" y="1283533"/>
                  <a:pt x="5312093" y="828116"/>
                  <a:pt x="5313045" y="641766"/>
                </a:cubicBezTo>
                <a:cubicBezTo>
                  <a:pt x="5315903" y="443057"/>
                  <a:pt x="5315903" y="0"/>
                  <a:pt x="499014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B08349-A61F-656C-BDAD-F1F4A1CB0FC6}"/>
              </a:ext>
            </a:extLst>
          </p:cNvPr>
          <p:cNvGrpSpPr/>
          <p:nvPr/>
        </p:nvGrpSpPr>
        <p:grpSpPr>
          <a:xfrm>
            <a:off x="6096000" y="1495271"/>
            <a:ext cx="3821647" cy="4812401"/>
            <a:chOff x="4706111" y="1040940"/>
            <a:chExt cx="7111345" cy="2482443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0C8BA0C1-DD25-0D84-8650-EBACC9EE38EE}"/>
                </a:ext>
              </a:extLst>
            </p:cNvPr>
            <p:cNvSpPr txBox="1">
              <a:spLocks/>
            </p:cNvSpPr>
            <p:nvPr/>
          </p:nvSpPr>
          <p:spPr>
            <a:xfrm>
              <a:off x="4706112" y="1040940"/>
              <a:ext cx="1768241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+mj-lt"/>
                </a:rPr>
                <a:t>Key Benefits:</a:t>
              </a:r>
            </a:p>
          </p:txBody>
        </p:sp>
        <p:sp>
          <p:nvSpPr>
            <p:cNvPr id="30" name="Text Placeholder 2">
              <a:extLst>
                <a:ext uri="{FF2B5EF4-FFF2-40B4-BE49-F238E27FC236}">
                  <a16:creationId xmlns:a16="http://schemas.microsoft.com/office/drawing/2014/main" id="{DE623094-C844-201E-F479-51D1F8130C86}"/>
                </a:ext>
              </a:extLst>
            </p:cNvPr>
            <p:cNvSpPr txBox="1">
              <a:spLocks/>
            </p:cNvSpPr>
            <p:nvPr/>
          </p:nvSpPr>
          <p:spPr>
            <a:xfrm>
              <a:off x="4706111" y="1368743"/>
              <a:ext cx="7111345" cy="2154640"/>
            </a:xfrm>
            <a:prstGeom prst="rect">
              <a:avLst/>
            </a:prstGeom>
          </p:spPr>
          <p:txBody>
            <a:bodyPr wrap="square" lIns="0" tIns="0" rIns="0" bIns="0" numCol="1" spcCol="18288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 spc="50" baseline="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Supports overall health and wellness, especially when taken with EO Mega</a:t>
              </a:r>
              <a:r>
                <a:rPr lang="en-US" sz="1200" b="0" i="0" u="none" strike="noStrike" baseline="30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+.*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Provides essential vitamins and minerals to help fill the gap between diet and recommendations in order to help meet nutritional goals.* 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May increase energy levels with a multivitamin and minerals supplement, </a:t>
              </a:r>
              <a:b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as supported by clinical research.*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Helps maintain important bodily processes for overall health and well-being with vitamins and minerals.*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May support bodily system health, including the cardiovascular and circulatory, digestive, endocrine, immune (healthy inflammatory response), nervous, musculoskeletal, reproductive, respiratory, and urinary systems.* </a:t>
              </a:r>
            </a:p>
            <a:p>
              <a:pPr marL="171450" indent="-171450" algn="l" rtl="0" fontAlgn="base">
                <a:buFont typeface="Arial" panose="020B0604020202020204" pitchFamily="34" charset="0"/>
                <a:buChar char="•"/>
              </a:pPr>
              <a:r>
                <a:rPr lang="en-US" sz="1200" b="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Promotes healthy skin and nails with vitamins A and C and biotin.* </a:t>
              </a:r>
              <a:endParaRPr lang="en-US" sz="12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FEC5A3-DBB4-416B-24CC-1716A52CE64B}"/>
              </a:ext>
            </a:extLst>
          </p:cNvPr>
          <p:cNvGrpSpPr/>
          <p:nvPr/>
        </p:nvGrpSpPr>
        <p:grpSpPr>
          <a:xfrm>
            <a:off x="6095723" y="6428381"/>
            <a:ext cx="3570079" cy="972021"/>
            <a:chOff x="4626864" y="6428381"/>
            <a:chExt cx="3570079" cy="972021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3B8C5CE-B048-E6A7-9F5C-C9611B6332C3}"/>
                </a:ext>
              </a:extLst>
            </p:cNvPr>
            <p:cNvSpPr/>
            <p:nvPr/>
          </p:nvSpPr>
          <p:spPr>
            <a:xfrm>
              <a:off x="4626864" y="6428381"/>
              <a:ext cx="3570079" cy="972021"/>
            </a:xfrm>
            <a:prstGeom prst="round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52345C-8DAF-622C-744A-CE8E486EAA80}"/>
                </a:ext>
              </a:extLst>
            </p:cNvPr>
            <p:cNvSpPr txBox="1"/>
            <p:nvPr/>
          </p:nvSpPr>
          <p:spPr>
            <a:xfrm>
              <a:off x="4694468" y="6461524"/>
              <a:ext cx="3437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*These statements have not been evaluated by the Food and Drug Administration. </a:t>
              </a:r>
              <a:br>
                <a:rPr lang="en-US" sz="700" b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00" b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This product is not intended to diagnose, treat, cure, or prevent any disease. 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600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4A178C82-40F8-8161-B9AA-CD1D88CE9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688" y="548932"/>
            <a:ext cx="301751" cy="3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1237 0.0284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01237 0.02848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EC897-B3B6-64BA-A650-DCDFE2E26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09B210-36A4-EAC3-D1F5-637834D93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2" t="11528" b="19290"/>
          <a:stretch/>
        </p:blipFill>
        <p:spPr>
          <a:xfrm>
            <a:off x="0" y="0"/>
            <a:ext cx="12191447" cy="68580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819A2D4-7EE2-8191-5921-C3804AEFD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373" t="-26580" r="-1373" b="-26580"/>
          <a:stretch/>
        </p:blipFill>
        <p:spPr>
          <a:xfrm>
            <a:off x="11093380" y="6510508"/>
            <a:ext cx="724076" cy="193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A8C78B-650A-FE57-93AB-1156D83104BE}"/>
              </a:ext>
            </a:extLst>
          </p:cNvPr>
          <p:cNvSpPr/>
          <p:nvPr/>
        </p:nvSpPr>
        <p:spPr>
          <a:xfrm>
            <a:off x="6096000" y="0"/>
            <a:ext cx="6129277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29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6AF697-0AF1-22C6-25B4-CEF40D937FF1}"/>
              </a:ext>
            </a:extLst>
          </p:cNvPr>
          <p:cNvSpPr txBox="1">
            <a:spLocks/>
          </p:cNvSpPr>
          <p:nvPr/>
        </p:nvSpPr>
        <p:spPr>
          <a:xfrm rot="16200000">
            <a:off x="10065081" y="-932095"/>
            <a:ext cx="804044" cy="3516347"/>
          </a:xfrm>
          <a:prstGeom prst="round2SameRect">
            <a:avLst>
              <a:gd name="adj1" fmla="val 7032"/>
              <a:gd name="adj2" fmla="val 0"/>
            </a:avLst>
          </a:prstGeom>
          <a:noFill/>
          <a:ln w="19050">
            <a:solidFill>
              <a:schemeClr val="bg1"/>
            </a:solidFill>
          </a:ln>
        </p:spPr>
        <p:txBody>
          <a:bodyPr vert="vert" wrap="square" lIns="91440" tIns="182880" rIns="91440" bIns="18288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Usage Method: </a:t>
            </a:r>
            <a:r>
              <a:rPr lang="en-US" sz="1200" dirty="0">
                <a:solidFill>
                  <a:schemeClr val="bg1"/>
                </a:solidFill>
              </a:rPr>
              <a:t>Internal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17FC99-1BFB-567F-3679-F0347FF53E36}"/>
              </a:ext>
            </a:extLst>
          </p:cNvPr>
          <p:cNvSpPr txBox="1">
            <a:spLocks/>
          </p:cNvSpPr>
          <p:nvPr/>
        </p:nvSpPr>
        <p:spPr>
          <a:xfrm>
            <a:off x="6607833" y="548932"/>
            <a:ext cx="1179810" cy="38779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VMG+</a:t>
            </a:r>
          </a:p>
        </p:txBody>
      </p:sp>
      <p:sp>
        <p:nvSpPr>
          <p:cNvPr id="10" name="Sanctuary Primary">
            <a:extLst>
              <a:ext uri="{FF2B5EF4-FFF2-40B4-BE49-F238E27FC236}">
                <a16:creationId xmlns:a16="http://schemas.microsoft.com/office/drawing/2014/main" id="{C3A1A539-A6D9-82E2-88BA-30D9D1538043}"/>
              </a:ext>
            </a:extLst>
          </p:cNvPr>
          <p:cNvSpPr/>
          <p:nvPr/>
        </p:nvSpPr>
        <p:spPr>
          <a:xfrm>
            <a:off x="6607833" y="1057272"/>
            <a:ext cx="261609" cy="63101"/>
          </a:xfrm>
          <a:custGeom>
            <a:avLst/>
            <a:gdLst>
              <a:gd name="connsiteX0" fmla="*/ 4990148 w 5313513"/>
              <a:gd name="connsiteY0" fmla="*/ 0 h 1281637"/>
              <a:gd name="connsiteX1" fmla="*/ 320993 w 5313513"/>
              <a:gd name="connsiteY1" fmla="*/ 0 h 1281637"/>
              <a:gd name="connsiteX2" fmla="*/ 0 w 5313513"/>
              <a:gd name="connsiteY2" fmla="*/ 641766 h 1281637"/>
              <a:gd name="connsiteX3" fmla="*/ 320993 w 5313513"/>
              <a:gd name="connsiteY3" fmla="*/ 1281631 h 1281637"/>
              <a:gd name="connsiteX4" fmla="*/ 4990148 w 5313513"/>
              <a:gd name="connsiteY4" fmla="*/ 1281631 h 1281637"/>
              <a:gd name="connsiteX5" fmla="*/ 5313045 w 5313513"/>
              <a:gd name="connsiteY5" fmla="*/ 641766 h 1281637"/>
              <a:gd name="connsiteX6" fmla="*/ 4990148 w 5313513"/>
              <a:gd name="connsiteY6" fmla="*/ 0 h 128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3513" h="1281637">
                <a:moveTo>
                  <a:pt x="4990148" y="0"/>
                </a:moveTo>
                <a:lnTo>
                  <a:pt x="320993" y="0"/>
                </a:lnTo>
                <a:cubicBezTo>
                  <a:pt x="0" y="0"/>
                  <a:pt x="0" y="443057"/>
                  <a:pt x="0" y="641766"/>
                </a:cubicBezTo>
                <a:cubicBezTo>
                  <a:pt x="1905" y="827166"/>
                  <a:pt x="0" y="1283533"/>
                  <a:pt x="320993" y="1281631"/>
                </a:cubicBezTo>
                <a:lnTo>
                  <a:pt x="4990148" y="1281631"/>
                </a:lnTo>
                <a:cubicBezTo>
                  <a:pt x="5315903" y="1283533"/>
                  <a:pt x="5312093" y="828116"/>
                  <a:pt x="5313045" y="641766"/>
                </a:cubicBezTo>
                <a:cubicBezTo>
                  <a:pt x="5315903" y="443057"/>
                  <a:pt x="5315903" y="0"/>
                  <a:pt x="499014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D8C496-557B-C210-4DA0-E7E6479F9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688" y="548932"/>
            <a:ext cx="301751" cy="301751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91C38C4-93F7-0729-4637-1E727E53D2CE}"/>
              </a:ext>
            </a:extLst>
          </p:cNvPr>
          <p:cNvSpPr txBox="1">
            <a:spLocks/>
          </p:cNvSpPr>
          <p:nvPr/>
        </p:nvSpPr>
        <p:spPr>
          <a:xfrm>
            <a:off x="6601905" y="3870134"/>
            <a:ext cx="4159880" cy="181588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Impact Fact: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spc="0" dirty="0">
                <a:solidFill>
                  <a:schemeClr val="bg1"/>
                </a:solidFill>
              </a:rPr>
              <a:t>Ginger, an important essential oil in VMG+ for bioavailability, is uniquely distilled compared to other ginger oils on the market.* Other companies typically distill the oil from fully dried rhizomes, but </a:t>
            </a:r>
            <a:r>
              <a:rPr lang="en-US" sz="1400" spc="0" dirty="0" err="1">
                <a:solidFill>
                  <a:schemeClr val="bg1"/>
                </a:solidFill>
              </a:rPr>
              <a:t>dōTERRA</a:t>
            </a:r>
            <a:r>
              <a:rPr lang="en-US" sz="1400" spc="0" dirty="0">
                <a:solidFill>
                  <a:schemeClr val="bg1"/>
                </a:solidFill>
              </a:rPr>
              <a:t> distills Ginger essential oil while the rhizomes are fresh after harvest, which results in a better chemical and aromatic profile. 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75FC875-B387-1321-8439-4E3E53D91540}"/>
              </a:ext>
            </a:extLst>
          </p:cNvPr>
          <p:cNvSpPr txBox="1">
            <a:spLocks/>
          </p:cNvSpPr>
          <p:nvPr/>
        </p:nvSpPr>
        <p:spPr>
          <a:xfrm>
            <a:off x="6601905" y="2034100"/>
            <a:ext cx="3881211" cy="164660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Fun Fact: </a:t>
            </a:r>
            <a:r>
              <a:rPr lang="en-US" sz="1700" i="1" dirty="0">
                <a:solidFill>
                  <a:schemeClr val="bg1"/>
                </a:solidFill>
              </a:rPr>
              <a:t>Vitamins, Minerals, </a:t>
            </a:r>
            <a:br>
              <a:rPr lang="en-US" sz="1700" i="1" dirty="0">
                <a:solidFill>
                  <a:schemeClr val="bg1"/>
                </a:solidFill>
              </a:rPr>
            </a:br>
            <a:r>
              <a:rPr lang="en-US" sz="1700" i="1" dirty="0">
                <a:solidFill>
                  <a:schemeClr val="bg1"/>
                </a:solidFill>
              </a:rPr>
              <a:t>and Greens</a:t>
            </a:r>
            <a:endParaRPr lang="en-US" sz="17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VMG+ stands for “vitamins,” “minerals,” </a:t>
            </a:r>
            <a:br>
              <a:rPr lang="en-US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“greens,” covering good ground when it comes to your daily nutrition. Plus, it’s so easy to incorporate into your routine with its delicious taste and easy-to-use sachet! </a:t>
            </a:r>
            <a:endParaRPr lang="en-US" sz="14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1237 0.0284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14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oTERRA Generic">
      <a:dk1>
        <a:srgbClr val="000000"/>
      </a:dk1>
      <a:lt1>
        <a:srgbClr val="FFFFFF"/>
      </a:lt1>
      <a:dk2>
        <a:srgbClr val="3C4956"/>
      </a:dk2>
      <a:lt2>
        <a:srgbClr val="7C818E"/>
      </a:lt2>
      <a:accent1>
        <a:srgbClr val="B683BB"/>
      </a:accent1>
      <a:accent2>
        <a:srgbClr val="739DD1"/>
      </a:accent2>
      <a:accent3>
        <a:srgbClr val="FFCD32"/>
      </a:accent3>
      <a:accent4>
        <a:srgbClr val="CD722B"/>
      </a:accent4>
      <a:accent5>
        <a:srgbClr val="5D893F"/>
      </a:accent5>
      <a:accent6>
        <a:srgbClr val="BBB0A1"/>
      </a:accent6>
      <a:hlink>
        <a:srgbClr val="00A2E8"/>
      </a:hlink>
      <a:folHlink>
        <a:srgbClr val="F3906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514C753B15184C91F31C6006105400" ma:contentTypeVersion="14" ma:contentTypeDescription="Create a new document." ma:contentTypeScope="" ma:versionID="eee25480a944524b15a882581adcd801">
  <xsd:schema xmlns:xsd="http://www.w3.org/2001/XMLSchema" xmlns:xs="http://www.w3.org/2001/XMLSchema" xmlns:p="http://schemas.microsoft.com/office/2006/metadata/properties" xmlns:ns2="2b855e3d-f38e-410c-af96-f677c1f8b70f" xmlns:ns3="9a2196d7-210b-4ae1-9d21-625a17731f20" targetNamespace="http://schemas.microsoft.com/office/2006/metadata/properties" ma:root="true" ma:fieldsID="d6f90216d8699b12e37bd27b2770736d" ns2:_="" ns3:_="">
    <xsd:import namespace="2b855e3d-f38e-410c-af96-f677c1f8b70f"/>
    <xsd:import namespace="9a2196d7-210b-4ae1-9d21-625a17731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55e3d-f38e-410c-af96-f677c1f8b7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0b466d0-eda1-4125-9e76-553919825d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196d7-210b-4ae1-9d21-625a17731f2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2b47e5b-5c65-42de-9cf0-6ecc41c5c9d1}" ma:internalName="TaxCatchAll" ma:showField="CatchAllData" ma:web="9a2196d7-210b-4ae1-9d21-625a17731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235711-9F15-406F-9562-0C2286B140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855e3d-f38e-410c-af96-f677c1f8b70f"/>
    <ds:schemaRef ds:uri="9a2196d7-210b-4ae1-9d21-625a17731f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77739C-7E03-4598-B666-4960A2CB61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9315</TotalTime>
  <Words>784</Words>
  <Application>Microsoft Macintosh PowerPoint</Application>
  <PresentationFormat>Widescreen</PresentationFormat>
  <Paragraphs>42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O'Hare</dc:creator>
  <cp:lastModifiedBy>Mark Meservy</cp:lastModifiedBy>
  <cp:revision>37</cp:revision>
  <dcterms:created xsi:type="dcterms:W3CDTF">2023-12-06T20:23:30Z</dcterms:created>
  <dcterms:modified xsi:type="dcterms:W3CDTF">2024-11-18T21:07:29Z</dcterms:modified>
</cp:coreProperties>
</file>