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262" r:id="rId2"/>
    <p:sldId id="256"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1" r:id="rId33"/>
    <p:sldId id="292"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9" r:id="rId78"/>
    <p:sldId id="340" r:id="rId79"/>
    <p:sldId id="341" r:id="rId80"/>
    <p:sldId id="342" r:id="rId81"/>
    <p:sldId id="343" r:id="rId82"/>
    <p:sldId id="344" r:id="rId83"/>
    <p:sldId id="345" r:id="rId84"/>
    <p:sldId id="338" r:id="rId85"/>
    <p:sldId id="346" r:id="rId86"/>
    <p:sldId id="347" r:id="rId87"/>
    <p:sldId id="348" r:id="rId88"/>
    <p:sldId id="349" r:id="rId89"/>
    <p:sldId id="350" r:id="rId90"/>
    <p:sldId id="352" r:id="rId91"/>
    <p:sldId id="353" r:id="rId92"/>
    <p:sldId id="354" r:id="rId93"/>
    <p:sldId id="355" r:id="rId94"/>
    <p:sldId id="356" r:id="rId95"/>
    <p:sldId id="357" r:id="rId96"/>
    <p:sldId id="358" r:id="rId97"/>
    <p:sldId id="359" r:id="rId98"/>
    <p:sldId id="360" r:id="rId99"/>
    <p:sldId id="361" r:id="rId100"/>
    <p:sldId id="362" r:id="rId101"/>
    <p:sldId id="351" r:id="rId102"/>
    <p:sldId id="363" r:id="rId103"/>
    <p:sldId id="364" r:id="rId10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mith, Claire" initials="SC" lastIdx="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4A4A4"/>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82394" autoAdjust="0"/>
  </p:normalViewPr>
  <p:slideViewPr>
    <p:cSldViewPr snapToGrid="0">
      <p:cViewPr varScale="1">
        <p:scale>
          <a:sx n="92" d="100"/>
          <a:sy n="92" d="100"/>
        </p:scale>
        <p:origin x="942" y="90"/>
      </p:cViewPr>
      <p:guideLst>
        <p:guide orient="horz" pos="2160"/>
        <p:guide pos="3840"/>
      </p:guideLst>
    </p:cSldViewPr>
  </p:slideViewPr>
  <p:notesTextViewPr>
    <p:cViewPr>
      <p:scale>
        <a:sx n="200" d="100"/>
        <a:sy n="200" d="100"/>
      </p:scale>
      <p:origin x="0" y="-882"/>
    </p:cViewPr>
  </p:notesTextViewPr>
  <p:sorterViewPr>
    <p:cViewPr>
      <p:scale>
        <a:sx n="100" d="100"/>
        <a:sy n="100" d="100"/>
      </p:scale>
      <p:origin x="0" y="-504"/>
    </p:cViewPr>
  </p:sorter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F16971-BD74-44DF-8846-63B1456BFCF2}" type="datetimeFigureOut">
              <a:rPr lang="en-US" smtClean="0"/>
              <a:t>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870D0-5635-4455-878E-C10EF73D7CFE}" type="slidenum">
              <a:rPr lang="en-US" smtClean="0"/>
              <a:t>‹#›</a:t>
            </a:fld>
            <a:endParaRPr lang="en-US"/>
          </a:p>
        </p:txBody>
      </p:sp>
    </p:spTree>
    <p:extLst>
      <p:ext uri="{BB962C8B-B14F-4D97-AF65-F5344CB8AC3E}">
        <p14:creationId xmlns:p14="http://schemas.microsoft.com/office/powerpoint/2010/main" val="266646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Welcome to Launch Your Business!!</a:t>
            </a:r>
          </a:p>
          <a:p>
            <a:endParaRPr lang="en-US" sz="1200" dirty="0" smtClean="0"/>
          </a:p>
          <a:p>
            <a:r>
              <a:rPr lang="en-US" sz="1200" dirty="0" smtClean="0"/>
              <a:t>(Introduce yourself,</a:t>
            </a:r>
            <a:r>
              <a:rPr lang="en-US" sz="1200" baseline="0" dirty="0" smtClean="0"/>
              <a:t> include your history with oils)</a:t>
            </a:r>
          </a:p>
          <a:p>
            <a:endParaRPr lang="en-US" sz="1200" dirty="0" smtClean="0"/>
          </a:p>
          <a:p>
            <a:r>
              <a:rPr lang="en-US" sz="1200" b="1" dirty="0" smtClean="0"/>
              <a:t>We invite you to act on what you learn today and experience the results they bring. Commit to play full out. Be present. Be focused. Eliminate distractions. Have fun.</a:t>
            </a:r>
          </a:p>
          <a:p>
            <a:endParaRPr 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1</a:t>
            </a:fld>
            <a:endParaRPr lang="en-US"/>
          </a:p>
        </p:txBody>
      </p:sp>
    </p:spTree>
    <p:extLst>
      <p:ext uri="{BB962C8B-B14F-4D97-AF65-F5344CB8AC3E}">
        <p14:creationId xmlns:p14="http://schemas.microsoft.com/office/powerpoint/2010/main" val="647880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Brandon Text Light" charset="0"/>
                <a:ea typeface="Hello Beautiful" charset="0"/>
                <a:cs typeface="Hello Beautiful" charset="0"/>
              </a:rPr>
              <a:t>To start off, I want you to ask yourself these</a:t>
            </a:r>
            <a:r>
              <a:rPr lang="en-US" sz="1200" b="1" baseline="0" dirty="0" smtClean="0">
                <a:latin typeface="Brandon Text Light" charset="0"/>
                <a:ea typeface="Hello Beautiful" charset="0"/>
                <a:cs typeface="Hello Beautiful" charset="0"/>
              </a:rPr>
              <a:t> questions</a:t>
            </a:r>
            <a:r>
              <a:rPr lang="en-US" sz="1200" b="1" dirty="0" smtClean="0">
                <a:latin typeface="Brandon Text Light" charset="0"/>
                <a:ea typeface="Hello Beautiful" charset="0"/>
                <a:cs typeface="Hello Beautiful" charset="0"/>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smtClean="0">
                <a:latin typeface="Brandon Text Light" charset="0"/>
                <a:ea typeface="Hello Beautiful" charset="0"/>
                <a:cs typeface="Hello Beautiful" charset="0"/>
              </a:rPr>
              <a:t>Why are you here today?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smtClean="0">
                <a:latin typeface="Brandon Text Light" charset="0"/>
                <a:ea typeface="Hello Beautiful" charset="0"/>
                <a:cs typeface="Hello Beautiful" charset="0"/>
              </a:rPr>
              <a:t>What do you want to leave</a:t>
            </a:r>
            <a:r>
              <a:rPr lang="en-US" sz="1200" b="1" baseline="0" dirty="0" smtClean="0">
                <a:latin typeface="Brandon Text Light" charset="0"/>
                <a:ea typeface="Hello Beautiful" charset="0"/>
                <a:cs typeface="Hello Beautiful" charset="0"/>
              </a:rPr>
              <a:t> knowing today</a:t>
            </a:r>
            <a:r>
              <a:rPr lang="en-US" sz="1200" b="1" dirty="0" smtClean="0">
                <a:latin typeface="Brandon Text Light" charset="0"/>
                <a:ea typeface="Hello Beautiful" charset="0"/>
                <a:cs typeface="Hello Beautiful" charset="0"/>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smtClean="0">
                <a:latin typeface="Brandon Text Light" charset="0"/>
                <a:ea typeface="Hello Beautiful" charset="0"/>
                <a:cs typeface="Hello Beautiful" charset="0"/>
              </a:rPr>
              <a:t>What do you want to leave feeling today?</a:t>
            </a:r>
          </a:p>
          <a:p>
            <a:endParaRPr lang="en-US" b="1" dirty="0" smtClean="0"/>
          </a:p>
          <a:p>
            <a:r>
              <a:rPr lang="en-US" b="1" dirty="0" smtClean="0"/>
              <a:t>You have two minutes to write down what your intentions are for these three questions.</a:t>
            </a:r>
          </a:p>
          <a:p>
            <a:endParaRPr lang="en-US" dirty="0" smtClean="0"/>
          </a:p>
          <a:p>
            <a:r>
              <a:rPr lang="en-US" b="1" dirty="0" smtClean="0"/>
              <a:t>Ready, Go! </a:t>
            </a:r>
            <a:r>
              <a:rPr lang="en-US" dirty="0" smtClean="0"/>
              <a:t>(</a:t>
            </a:r>
            <a:r>
              <a:rPr lang="en-US" i="1" dirty="0" smtClean="0"/>
              <a:t>Play music with no words.)</a:t>
            </a:r>
          </a:p>
          <a:p>
            <a:endParaRPr lang="en-US" i="1" dirty="0" smtClean="0"/>
          </a:p>
          <a:p>
            <a:r>
              <a:rPr lang="en-US" i="1" dirty="0" smtClean="0"/>
              <a:t>(Pause for 2 minutes. Preferably with nice calm music playing. )</a:t>
            </a:r>
          </a:p>
          <a:p>
            <a:endParaRPr lang="en-US" i="1" dirty="0" smtClean="0"/>
          </a:p>
          <a:p>
            <a:r>
              <a:rPr lang="en-US" i="0" dirty="0" smtClean="0"/>
              <a:t>(Bring everyone back into focus and call attention to the front of the room)</a:t>
            </a:r>
          </a:p>
          <a:p>
            <a:endParaRPr lang="en-US" dirty="0" smtClean="0"/>
          </a:p>
          <a:p>
            <a:r>
              <a:rPr lang="en-US" dirty="0" smtClean="0"/>
              <a:t>Ask them, </a:t>
            </a:r>
            <a:r>
              <a:rPr lang="en-US" b="1" dirty="0" smtClean="0"/>
              <a:t>how was that? Did anyone put down something that they thought was unexpected?</a:t>
            </a:r>
          </a:p>
          <a:p>
            <a:endParaRPr lang="en-US" dirty="0" smtClean="0"/>
          </a:p>
          <a:p>
            <a:r>
              <a:rPr lang="en-US" b="1" dirty="0" smtClean="0"/>
              <a:t>Now</a:t>
            </a:r>
            <a:r>
              <a:rPr lang="en-US" b="1" baseline="0" dirty="0" smtClean="0"/>
              <a:t> I </a:t>
            </a:r>
            <a:r>
              <a:rPr lang="en-US" b="1" dirty="0" smtClean="0"/>
              <a:t>want you to</a:t>
            </a:r>
            <a:r>
              <a:rPr lang="en-US" b="1" baseline="0" dirty="0" smtClean="0"/>
              <a:t> t</a:t>
            </a:r>
            <a:r>
              <a:rPr lang="en-US" b="1" dirty="0" smtClean="0"/>
              <a:t>ake one minute to get engaged. I want everyone to pair up. Start at the left side of the room and count off 1, 2, 1, 2, etc.</a:t>
            </a:r>
          </a:p>
          <a:p>
            <a:r>
              <a:rPr lang="en-US" b="1" dirty="0" smtClean="0"/>
              <a:t>If you are a number 1, turn to the number 2 next to you and take one minute and introduce yourself.</a:t>
            </a:r>
          </a:p>
          <a:p>
            <a:r>
              <a:rPr lang="en-US" b="1" dirty="0" smtClean="0"/>
              <a:t>Who are you?</a:t>
            </a:r>
            <a:br>
              <a:rPr lang="en-US" b="1" dirty="0" smtClean="0"/>
            </a:br>
            <a:r>
              <a:rPr lang="en-US" b="1" dirty="0" smtClean="0"/>
              <a:t>Where are you from?</a:t>
            </a:r>
          </a:p>
          <a:p>
            <a:r>
              <a:rPr lang="en-US" b="1" dirty="0" smtClean="0"/>
              <a:t>Why are you here?</a:t>
            </a:r>
          </a:p>
          <a:p>
            <a:r>
              <a:rPr lang="en-US" b="1" dirty="0" smtClean="0"/>
              <a:t>What is the one thing that you want to take away from this today?</a:t>
            </a:r>
          </a:p>
          <a:p>
            <a:endParaRPr lang="en-US" b="1" dirty="0" smtClean="0"/>
          </a:p>
          <a:p>
            <a:r>
              <a:rPr lang="en-US" b="0" i="1" dirty="0" smtClean="0"/>
              <a:t>(Wait one minute)</a:t>
            </a:r>
          </a:p>
          <a:p>
            <a:endParaRPr lang="en-US" dirty="0" smtClean="0"/>
          </a:p>
          <a:p>
            <a:r>
              <a:rPr lang="en-US" b="1" dirty="0" smtClean="0"/>
              <a:t>Now share with them one of your intentions. What do you want to get out of this training? Make it the one that you feel is most important. Tell them why it means so much to you.</a:t>
            </a:r>
          </a:p>
          <a:p>
            <a:r>
              <a:rPr lang="en-US" b="1" dirty="0" smtClean="0"/>
              <a:t>You have 30 seconds and then the other person will share with you. The person with the longest hair will start first.</a:t>
            </a:r>
          </a:p>
          <a:p>
            <a:r>
              <a:rPr lang="en-US" b="1" dirty="0" smtClean="0"/>
              <a:t>Go!</a:t>
            </a:r>
          </a:p>
          <a:p>
            <a:r>
              <a:rPr lang="en-US" i="1" dirty="0" smtClean="0"/>
              <a:t>(Wait 30 seconds)…. </a:t>
            </a:r>
            <a:r>
              <a:rPr lang="en-US" b="1" dirty="0" smtClean="0"/>
              <a:t>Now Switch!</a:t>
            </a:r>
          </a:p>
          <a:p>
            <a:r>
              <a:rPr lang="en-US" i="1" dirty="0" smtClean="0"/>
              <a:t>(Wait 30 seconds)</a:t>
            </a:r>
          </a:p>
          <a:p>
            <a:endParaRPr lang="en-US"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i="1" dirty="0" smtClean="0"/>
          </a:p>
          <a:p>
            <a:endParaRPr lang="en-US" dirty="0" smtClean="0"/>
          </a:p>
          <a:p>
            <a:r>
              <a:rPr lang="en-US" b="1" dirty="0" smtClean="0"/>
              <a:t>How was that?</a:t>
            </a:r>
          </a:p>
          <a:p>
            <a:endParaRPr lang="en-US" i="1" dirty="0"/>
          </a:p>
        </p:txBody>
      </p:sp>
      <p:sp>
        <p:nvSpPr>
          <p:cNvPr id="4" name="Slide Number Placeholder 3"/>
          <p:cNvSpPr>
            <a:spLocks noGrp="1"/>
          </p:cNvSpPr>
          <p:nvPr>
            <p:ph type="sldNum" sz="quarter" idx="10"/>
          </p:nvPr>
        </p:nvSpPr>
        <p:spPr/>
        <p:txBody>
          <a:bodyPr/>
          <a:lstStyle/>
          <a:p>
            <a:fld id="{9F9870D0-5635-4455-878E-C10EF73D7CFE}" type="slidenum">
              <a:rPr lang="en-US" smtClean="0"/>
              <a:t>2</a:t>
            </a:fld>
            <a:endParaRPr lang="en-US"/>
          </a:p>
        </p:txBody>
      </p:sp>
    </p:spTree>
    <p:extLst>
      <p:ext uri="{BB962C8B-B14F-4D97-AF65-F5344CB8AC3E}">
        <p14:creationId xmlns:p14="http://schemas.microsoft.com/office/powerpoint/2010/main" val="3373006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panose="020B0303020203060203" pitchFamily="34" charset="77"/>
              </a:rPr>
              <a:t>As</a:t>
            </a:r>
            <a:r>
              <a:rPr lang="en-US" sz="1200" b="1" baseline="0" dirty="0" smtClean="0">
                <a:solidFill>
                  <a:schemeClr val="tx1">
                    <a:lumMod val="50000"/>
                    <a:lumOff val="50000"/>
                  </a:schemeClr>
                </a:solidFill>
                <a:latin typeface="Brandon Text Light" panose="020B0303020203060203" pitchFamily="34" charset="77"/>
              </a:rPr>
              <a:t> we meet together today make</a:t>
            </a:r>
            <a:r>
              <a:rPr lang="en-US" sz="1200" b="1" dirty="0" smtClean="0">
                <a:solidFill>
                  <a:schemeClr val="tx1">
                    <a:lumMod val="50000"/>
                    <a:lumOff val="50000"/>
                  </a:schemeClr>
                </a:solidFill>
                <a:latin typeface="Brandon Text Light" panose="020B0303020203060203" pitchFamily="34" charset="77"/>
              </a:rPr>
              <a:t> sure that you have these guides in front of you, ready to refer to during the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lumMod val="50000"/>
                  <a:lumOff val="50000"/>
                </a:schemeClr>
              </a:solidFill>
              <a:latin typeface="Brandon Text Light" panose="020B03030202030602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a:t>
            </a:fld>
            <a:endParaRPr lang="en-US"/>
          </a:p>
        </p:txBody>
      </p:sp>
    </p:spTree>
    <p:extLst>
      <p:ext uri="{BB962C8B-B14F-4D97-AF65-F5344CB8AC3E}">
        <p14:creationId xmlns:p14="http://schemas.microsoft.com/office/powerpoint/2010/main" val="190552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Think about</a:t>
            </a:r>
            <a:r>
              <a:rPr lang="en-US" b="1" baseline="0" dirty="0" smtClean="0"/>
              <a:t> your commitment and why you’ve decided to be here today. Part of our goal with this camp is to make sure we can help anchor that commitment in a strong foundation. The </a:t>
            </a:r>
            <a:r>
              <a:rPr lang="en-US" b="1" i="1" baseline="0" dirty="0" smtClean="0"/>
              <a:t>Build</a:t>
            </a:r>
            <a:r>
              <a:rPr lang="en-US" b="1" baseline="0" dirty="0" smtClean="0"/>
              <a:t> guide is something that can facilitate this, so I’d like to walk through some key portions of the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a:t>
            </a:fld>
            <a:endParaRPr lang="en-US"/>
          </a:p>
        </p:txBody>
      </p:sp>
    </p:spTree>
    <p:extLst>
      <p:ext uri="{BB962C8B-B14F-4D97-AF65-F5344CB8AC3E}">
        <p14:creationId xmlns:p14="http://schemas.microsoft.com/office/powerpoint/2010/main" val="46462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 page</a:t>
            </a:r>
            <a:r>
              <a:rPr lang="en-US" b="1" baseline="0" dirty="0" smtClean="0"/>
              <a:t> 3 of the </a:t>
            </a:r>
            <a:r>
              <a:rPr lang="en-US" b="1" i="1" baseline="0" dirty="0" smtClean="0"/>
              <a:t>Build </a:t>
            </a:r>
            <a:r>
              <a:rPr lang="en-US" b="1" i="0" baseline="0" dirty="0" smtClean="0"/>
              <a:t>guide there’s an incredible compilation of data that shows “Why dōTERRA” and allows us each the opportunity to make an educated choice to partner with dōTERRA. When we’re partnering with dōTERRA we’re partnering with someone we can trust and with quality products. </a:t>
            </a:r>
          </a:p>
          <a:p>
            <a:endParaRPr lang="en-US"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smtClean="0"/>
              <a:t>(Highlight some of the facts on this page to show why dōTERRA is such a great company.)</a:t>
            </a:r>
            <a:endParaRPr lang="en-US" i="0" dirty="0" smtClean="0"/>
          </a:p>
          <a:p>
            <a:endParaRPr lang="en-US" i="0" baseline="0" dirty="0" smtClean="0"/>
          </a:p>
          <a:p>
            <a:r>
              <a:rPr lang="en-US" b="1" i="0" baseline="0" dirty="0" smtClean="0"/>
              <a:t>This page shows us how we can be instrumental in sharing these products with people who need them, building our own business and creating that independence for ourselves, as well as benefiting those around the world who help grow and create these amazing oils. </a:t>
            </a:r>
          </a:p>
          <a:p>
            <a:endParaRPr lang="en-US" i="0" baseline="0" dirty="0" smtClean="0"/>
          </a:p>
          <a:p>
            <a:r>
              <a:rPr lang="en-US" i="0" baseline="0" dirty="0" smtClean="0"/>
              <a:t>(Share how this has impacted your life)</a:t>
            </a:r>
          </a:p>
          <a:p>
            <a:endParaRPr lang="en-US"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a:t>
            </a:fld>
            <a:endParaRPr lang="en-US"/>
          </a:p>
        </p:txBody>
      </p:sp>
    </p:spTree>
    <p:extLst>
      <p:ext uri="{BB962C8B-B14F-4D97-AF65-F5344CB8AC3E}">
        <p14:creationId xmlns:p14="http://schemas.microsoft.com/office/powerpoint/2010/main" val="2178236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page is where prospective builders can choose their path; they can choose</a:t>
            </a:r>
            <a:r>
              <a:rPr lang="en-US" b="1" baseline="0" dirty="0" smtClean="0"/>
              <a:t> how they want to incorporate their partnership with dōTERRA into their lives. We can use this to make sure that each person we are working with feels like they have a path that works for them and then we can know where to focus our efforts and effectively help our builders. </a:t>
            </a:r>
          </a:p>
          <a:p>
            <a:endParaRPr lang="en-US" baseline="0" dirty="0" smtClean="0"/>
          </a:p>
          <a:p>
            <a:r>
              <a:rPr lang="en-US" i="0" baseline="0" dirty="0" smtClean="0"/>
              <a:t>(Highlight that each path has different time commitments and earning potential)</a:t>
            </a:r>
          </a:p>
          <a:p>
            <a:endParaRPr lang="en-US" baseline="0" dirty="0" smtClean="0"/>
          </a:p>
          <a:p>
            <a:r>
              <a:rPr lang="en-US" b="1" baseline="0" dirty="0" smtClean="0"/>
              <a:t>It’s important that each of us decides our level of commitment as well. I’d like to walk through a little exercise with you. </a:t>
            </a:r>
          </a:p>
          <a:p>
            <a:endParaRPr lang="en-US" b="1" baseline="0" dirty="0" smtClean="0"/>
          </a:p>
          <a:p>
            <a:r>
              <a:rPr lang="en-US" i="1" baseline="0" dirty="0" smtClean="0"/>
              <a:t>(Switch Slide)</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a:t>
            </a:fld>
            <a:endParaRPr lang="en-US"/>
          </a:p>
        </p:txBody>
      </p:sp>
    </p:spTree>
    <p:extLst>
      <p:ext uri="{BB962C8B-B14F-4D97-AF65-F5344CB8AC3E}">
        <p14:creationId xmlns:p14="http://schemas.microsoft.com/office/powerpoint/2010/main" val="1975560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Take a moment and</a:t>
            </a:r>
            <a:r>
              <a:rPr lang="en-US" b="1" baseline="0" dirty="0" smtClean="0"/>
              <a:t> consider these areas of “Earning More”, “Working Smarter”, and “Doing What You Love” and think about what would make the biggest impact in your life. </a:t>
            </a:r>
          </a:p>
          <a:p>
            <a:endParaRPr lang="en-US" b="1" baseline="0" dirty="0" smtClean="0"/>
          </a:p>
          <a:p>
            <a:r>
              <a:rPr lang="en-US" b="1" baseline="0" dirty="0" smtClean="0"/>
              <a:t>Your answer, your goal, and the possibility your dōTERRA business gives will drive you to do more and work harder.</a:t>
            </a:r>
          </a:p>
          <a:p>
            <a:endParaRPr lang="en-US" b="1" baseline="0" dirty="0" smtClean="0"/>
          </a:p>
          <a:p>
            <a:r>
              <a:rPr lang="en-US" b="1" baseline="0" dirty="0" smtClean="0"/>
              <a:t>So with your goal in mind complete the statement, “I am creating (blank) with my dōTERRA business.”</a:t>
            </a:r>
          </a:p>
          <a:p>
            <a:endParaRPr lang="en-US" baseline="0" dirty="0" smtClean="0"/>
          </a:p>
          <a:p>
            <a:r>
              <a:rPr lang="en-US" baseline="0" dirty="0" smtClean="0"/>
              <a:t>(Share a story of how having a clear goal and intention has helped you in building your business)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a:t>
            </a:fld>
            <a:endParaRPr lang="en-US"/>
          </a:p>
        </p:txBody>
      </p:sp>
    </p:spTree>
    <p:extLst>
      <p:ext uri="{BB962C8B-B14F-4D97-AF65-F5344CB8AC3E}">
        <p14:creationId xmlns:p14="http://schemas.microsoft.com/office/powerpoint/2010/main" val="2351694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With your dream in mind we can move on to the chart</a:t>
            </a:r>
            <a:r>
              <a:rPr lang="en-US" b="1" baseline="0" dirty="0" smtClean="0"/>
              <a:t> on the right side of the page and answer these two questions.</a:t>
            </a:r>
          </a:p>
          <a:p>
            <a:endParaRPr lang="en-US" b="1" baseline="0" dirty="0" smtClean="0"/>
          </a:p>
          <a:p>
            <a:r>
              <a:rPr lang="en-US" b="1" baseline="0" dirty="0" smtClean="0"/>
              <a:t>“What level of success in dōTERRA will fulfill my dreams?” and “How much time am I willing to invest to achieve that success?”</a:t>
            </a:r>
          </a:p>
          <a:p>
            <a:endParaRPr lang="en-US" b="1" baseline="0" dirty="0" smtClean="0"/>
          </a:p>
          <a:p>
            <a:r>
              <a:rPr lang="en-US" b="1" baseline="0" dirty="0" smtClean="0"/>
              <a:t>When you find the level that will fulfill your dream you understand the commitment that is required.</a:t>
            </a:r>
          </a:p>
          <a:p>
            <a:endParaRPr lang="en-US" baseline="0" dirty="0" smtClean="0"/>
          </a:p>
          <a:p>
            <a:r>
              <a:rPr lang="en-US" baseline="0" dirty="0" smtClean="0"/>
              <a:t>(Share a story of you or someone that you know that has used dōTERRA to fulfill their dream)</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a:t>
            </a:fld>
            <a:endParaRPr lang="en-US"/>
          </a:p>
        </p:txBody>
      </p:sp>
    </p:spTree>
    <p:extLst>
      <p:ext uri="{BB962C8B-B14F-4D97-AF65-F5344CB8AC3E}">
        <p14:creationId xmlns:p14="http://schemas.microsoft.com/office/powerpoint/2010/main" val="1225497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a:t>
            </a:r>
            <a:r>
              <a:rPr lang="en-US" b="1" i="1" dirty="0" smtClean="0"/>
              <a:t>Build</a:t>
            </a:r>
            <a:r>
              <a:rPr lang="en-US" b="1" i="1" baseline="0" dirty="0" smtClean="0"/>
              <a:t> </a:t>
            </a:r>
            <a:r>
              <a:rPr lang="en-US" b="1" i="0" baseline="0" dirty="0" smtClean="0"/>
              <a:t>guide lays out a plan for you to build your business.</a:t>
            </a:r>
          </a:p>
          <a:p>
            <a:endParaRPr lang="en-US" b="1" i="0" baseline="0" dirty="0" smtClean="0"/>
          </a:p>
          <a:p>
            <a:r>
              <a:rPr lang="en-US" b="1" i="0" baseline="0" dirty="0" smtClean="0"/>
              <a:t>We call the activities necessary to build your business “PIPES Activities”</a:t>
            </a:r>
          </a:p>
          <a:p>
            <a:endParaRPr lang="en-US" b="1" i="0" baseline="0" dirty="0" smtClean="0"/>
          </a:p>
          <a:p>
            <a:r>
              <a:rPr lang="en-US" b="1" i="0" baseline="0" dirty="0" smtClean="0"/>
              <a:t>The first is “Prepare” – prepare yourself, prepare your schedule, prepare your product experiences. </a:t>
            </a:r>
          </a:p>
          <a:p>
            <a:endParaRPr lang="en-US" b="1" i="0" baseline="0" dirty="0" smtClean="0"/>
          </a:p>
          <a:p>
            <a:r>
              <a:rPr lang="en-US" b="1" i="0" baseline="0" dirty="0" smtClean="0"/>
              <a:t>The next section is “Invite, Present, and Enroll” – this part is key, this is what you do with your prospects; this is how you changes lives and how you build your business. </a:t>
            </a:r>
          </a:p>
          <a:p>
            <a:endParaRPr lang="en-US" b="1" i="0" baseline="0" dirty="0" smtClean="0"/>
          </a:p>
          <a:p>
            <a:r>
              <a:rPr lang="en-US" b="1" i="0" baseline="0" dirty="0" smtClean="0"/>
              <a:t>The last section is “Support” – follow-up is the section that is most often forgotten. After you </a:t>
            </a:r>
            <a:r>
              <a:rPr lang="en-US" b="1" i="0" baseline="0" dirty="0" err="1" smtClean="0"/>
              <a:t>enrol</a:t>
            </a:r>
            <a:r>
              <a:rPr lang="en-US" b="1" i="0" baseline="0" dirty="0" smtClean="0"/>
              <a:t> </a:t>
            </a:r>
            <a:r>
              <a:rPr lang="en-US" b="1" i="0" baseline="0" dirty="0" smtClean="0"/>
              <a:t>those people you have a responsibility to make sure that they have the resources to flourish.  </a:t>
            </a:r>
          </a:p>
          <a:p>
            <a:endParaRPr lang="en-US" b="1" i="0" baseline="0" dirty="0" smtClean="0"/>
          </a:p>
          <a:p>
            <a:r>
              <a:rPr lang="en-US" b="1" i="0" baseline="0" dirty="0" smtClean="0"/>
              <a:t>The goal is to keep the people you enroll as lifetime customers, and offering consistent support is how you do that. When you support your customers and they stay with you, they can truly contribute to your residual income for years to come. </a:t>
            </a:r>
          </a:p>
          <a:p>
            <a:endParaRPr lang="en-US" b="1"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a:t>
            </a:fld>
            <a:endParaRPr lang="en-US"/>
          </a:p>
        </p:txBody>
      </p:sp>
    </p:spTree>
    <p:extLst>
      <p:ext uri="{BB962C8B-B14F-4D97-AF65-F5344CB8AC3E}">
        <p14:creationId xmlns:p14="http://schemas.microsoft.com/office/powerpoint/2010/main" val="17083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So how do we enroll people?</a:t>
            </a:r>
            <a:endParaRPr lang="en-US" b="1" baseline="0" dirty="0" smtClean="0"/>
          </a:p>
          <a:p>
            <a:endParaRPr lang="en-US" b="1" baseline="0" dirty="0" smtClean="0"/>
          </a:p>
          <a:p>
            <a:r>
              <a:rPr lang="en-US" b="1" baseline="0" dirty="0" smtClean="0"/>
              <a:t>The first thing we have to do is be our own best customer. Use the products, make sure that you have a commitment to the products themselves.</a:t>
            </a:r>
          </a:p>
          <a:p>
            <a:endParaRPr lang="en-US" b="1" baseline="0" dirty="0" smtClean="0"/>
          </a:p>
          <a:p>
            <a:r>
              <a:rPr lang="en-US" b="1" baseline="0" dirty="0" smtClean="0"/>
              <a:t>Second, you have to share the products. </a:t>
            </a:r>
          </a:p>
          <a:p>
            <a:endParaRPr lang="en-US" b="1" baseline="0" dirty="0" smtClean="0"/>
          </a:p>
          <a:p>
            <a:r>
              <a:rPr lang="en-US" b="1" baseline="0" dirty="0" smtClean="0"/>
              <a:t>And third, you have to teach others. Teach them about the products and the change the products can make in their lives. </a:t>
            </a:r>
            <a:endParaRPr lang="en-US" b="1" dirty="0" smtClean="0"/>
          </a:p>
          <a:p>
            <a:endParaRPr lang="en-US" b="1" dirty="0" smtClean="0"/>
          </a:p>
          <a:p>
            <a:r>
              <a:rPr lang="en-US" b="1" dirty="0" smtClean="0"/>
              <a:t>It’s that</a:t>
            </a:r>
            <a:r>
              <a:rPr lang="en-US" b="1" baseline="0" dirty="0" smtClean="0"/>
              <a:t> simple. You follow these three steps and then you repeat. Use, share, teach, and repeat. </a:t>
            </a:r>
          </a:p>
          <a:p>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10</a:t>
            </a:fld>
            <a:endParaRPr lang="en-US"/>
          </a:p>
        </p:txBody>
      </p:sp>
    </p:spTree>
    <p:extLst>
      <p:ext uri="{BB962C8B-B14F-4D97-AF65-F5344CB8AC3E}">
        <p14:creationId xmlns:p14="http://schemas.microsoft.com/office/powerpoint/2010/main" val="1231093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When</a:t>
            </a:r>
            <a:r>
              <a:rPr lang="en-US" b="1" baseline="0" dirty="0" smtClean="0"/>
              <a:t> we share oils there is one key thing that we want to look for. We want to make sure whoever we shared with leaves the encounter thinking “I can do that!”</a:t>
            </a:r>
          </a:p>
          <a:p>
            <a:endParaRPr lang="en-US" b="1" baseline="0" dirty="0" smtClean="0"/>
          </a:p>
          <a:p>
            <a:r>
              <a:rPr lang="en-US" b="1" baseline="0" dirty="0" smtClean="0"/>
              <a:t>I have the same goal for all of you today. I want to make sure that after we finish today you are able to walk out of here thinking “I can do that!”</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11</a:t>
            </a:fld>
            <a:endParaRPr lang="en-US"/>
          </a:p>
        </p:txBody>
      </p:sp>
    </p:spTree>
    <p:extLst>
      <p:ext uri="{BB962C8B-B14F-4D97-AF65-F5344CB8AC3E}">
        <p14:creationId xmlns:p14="http://schemas.microsoft.com/office/powerpoint/2010/main" val="484648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So I showed you</a:t>
            </a:r>
            <a:r>
              <a:rPr lang="en-US" b="1" baseline="0" dirty="0" smtClean="0"/>
              <a:t> a slide of a few guides as well as a couple sections out of the </a:t>
            </a:r>
            <a:r>
              <a:rPr lang="en-US" b="1" i="1" baseline="0" dirty="0" smtClean="0"/>
              <a:t>Build </a:t>
            </a:r>
            <a:r>
              <a:rPr lang="en-US" b="1" i="0" baseline="0" dirty="0" smtClean="0"/>
              <a:t>guide. Together, all of the guides we have for you to build your business are called the Empowered Success program. </a:t>
            </a:r>
          </a:p>
          <a:p>
            <a:endParaRPr lang="en-US" i="0" baseline="0" dirty="0" smtClean="0"/>
          </a:p>
          <a:p>
            <a:r>
              <a:rPr lang="en-US" i="0" baseline="0" dirty="0" smtClean="0"/>
              <a:t>(Explain how you have used the Empowered Success program and why it’s been beneficial and effective.)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12</a:t>
            </a:fld>
            <a:endParaRPr lang="en-US"/>
          </a:p>
        </p:txBody>
      </p:sp>
    </p:spTree>
    <p:extLst>
      <p:ext uri="{BB962C8B-B14F-4D97-AF65-F5344CB8AC3E}">
        <p14:creationId xmlns:p14="http://schemas.microsoft.com/office/powerpoint/2010/main" val="4290275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All of the materials we have through Empowered Success are available</a:t>
            </a:r>
            <a:r>
              <a:rPr lang="en-US" b="1" baseline="0" dirty="0" smtClean="0"/>
              <a:t> as free digital copies on doterra.com under “Advocates” and “Empowered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13</a:t>
            </a:fld>
            <a:endParaRPr lang="en-US"/>
          </a:p>
        </p:txBody>
      </p:sp>
    </p:spTree>
    <p:extLst>
      <p:ext uri="{BB962C8B-B14F-4D97-AF65-F5344CB8AC3E}">
        <p14:creationId xmlns:p14="http://schemas.microsoft.com/office/powerpoint/2010/main" val="1711341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From</a:t>
            </a:r>
            <a:r>
              <a:rPr lang="en-US" b="1" baseline="0" dirty="0" smtClean="0"/>
              <a:t> this page you can access all of the materials. You can download them or purchase a print copy if you’d like.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14</a:t>
            </a:fld>
            <a:endParaRPr lang="en-US"/>
          </a:p>
        </p:txBody>
      </p:sp>
    </p:spTree>
    <p:extLst>
      <p:ext uri="{BB962C8B-B14F-4D97-AF65-F5344CB8AC3E}">
        <p14:creationId xmlns:p14="http://schemas.microsoft.com/office/powerpoint/2010/main" val="1389025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These guides have</a:t>
            </a:r>
            <a:r>
              <a:rPr lang="en-US" b="1" baseline="0" dirty="0" smtClean="0"/>
              <a:t> been priced affordably because dōTERRA wants them used and wants them shared. </a:t>
            </a:r>
            <a:r>
              <a:rPr lang="en-US" b="1" baseline="0" dirty="0" smtClean="0"/>
              <a:t>You can buy </a:t>
            </a:r>
            <a:r>
              <a:rPr lang="en-US" b="1" baseline="0" dirty="0" smtClean="0"/>
              <a:t>them in </a:t>
            </a:r>
            <a:r>
              <a:rPr lang="en-US" b="1" baseline="0" dirty="0" smtClean="0"/>
              <a:t>packs of 10 and the Empower Kit has 30 Nature’s Solutions. </a:t>
            </a:r>
            <a:endParaRPr lang="en-US" b="1" baseline="0" dirty="0" smtClean="0"/>
          </a:p>
          <a:p>
            <a:endParaRPr lang="en-US" b="1" baseline="0" dirty="0" smtClean="0"/>
          </a:p>
          <a:p>
            <a:r>
              <a:rPr lang="en-US" b="1" baseline="0" dirty="0" smtClean="0"/>
              <a:t>Share them with the people you meet, whether electronically or physically to make their conversation with you a tangible experience where they have something to take away at the end.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15</a:t>
            </a:fld>
            <a:endParaRPr lang="en-US"/>
          </a:p>
        </p:txBody>
      </p:sp>
    </p:spTree>
    <p:extLst>
      <p:ext uri="{BB962C8B-B14F-4D97-AF65-F5344CB8AC3E}">
        <p14:creationId xmlns:p14="http://schemas.microsoft.com/office/powerpoint/2010/main" val="3607917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Each of the guides are a part of your staff</a:t>
            </a:r>
            <a:r>
              <a:rPr lang="en-US" b="1" baseline="0" dirty="0" smtClean="0"/>
              <a:t> and has a specific job responsibility. “Hire” them to help you build your pipeline.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16</a:t>
            </a:fld>
            <a:endParaRPr lang="en-US"/>
          </a:p>
        </p:txBody>
      </p:sp>
    </p:spTree>
    <p:extLst>
      <p:ext uri="{BB962C8B-B14F-4D97-AF65-F5344CB8AC3E}">
        <p14:creationId xmlns:p14="http://schemas.microsoft.com/office/powerpoint/2010/main" val="905202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We’re going to go through each guide briefly</a:t>
            </a:r>
            <a:r>
              <a:rPr lang="en-US" b="1" baseline="0" dirty="0" smtClean="0"/>
              <a:t> and talk about the job that it’s been hired to do.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smtClean="0"/>
              <a:t>(Go through the guides on this slide and read their job titles.)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17</a:t>
            </a:fld>
            <a:endParaRPr lang="en-US"/>
          </a:p>
        </p:txBody>
      </p:sp>
    </p:spTree>
    <p:extLst>
      <p:ext uri="{BB962C8B-B14F-4D97-AF65-F5344CB8AC3E}">
        <p14:creationId xmlns:p14="http://schemas.microsoft.com/office/powerpoint/2010/main" val="793733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So in the </a:t>
            </a:r>
            <a:r>
              <a:rPr lang="en-US" b="1" i="1" dirty="0" smtClean="0"/>
              <a:t>Build</a:t>
            </a:r>
            <a:r>
              <a:rPr lang="en-US" b="1" dirty="0" smtClean="0"/>
              <a:t> guide we’ve</a:t>
            </a:r>
            <a:r>
              <a:rPr lang="en-US" b="1" baseline="0" dirty="0" smtClean="0"/>
              <a:t> reached the last couple of pages. </a:t>
            </a:r>
          </a:p>
          <a:p>
            <a:endParaRPr lang="en-US" b="1" baseline="0" dirty="0" smtClean="0"/>
          </a:p>
          <a:p>
            <a:r>
              <a:rPr lang="en-US" b="1" baseline="0" dirty="0" smtClean="0"/>
              <a:t>As a builder you want to make sure that you’ve had the experiences listed here, that you’ve seen a Natural Solutions presentation and that you’ve had a Lifestyle Overview. </a:t>
            </a:r>
          </a:p>
          <a:p>
            <a:endParaRPr lang="en-US" b="1" baseline="0" dirty="0" smtClean="0"/>
          </a:p>
          <a:p>
            <a:r>
              <a:rPr lang="en-US" b="1" baseline="0" dirty="0" smtClean="0"/>
              <a:t>We want to make sure that you’ve learned how to share with others. That you know how to build a names list and schedule presentations.</a:t>
            </a:r>
          </a:p>
          <a:p>
            <a:endParaRPr lang="en-US" b="1" baseline="0" dirty="0" smtClean="0"/>
          </a:p>
          <a:p>
            <a:r>
              <a:rPr lang="en-US" b="1" baseline="0" dirty="0" smtClean="0"/>
              <a:t>You will need to know this process and experience these aspects so that you’re able to walk your new customers through the same process. </a:t>
            </a:r>
          </a:p>
          <a:p>
            <a:endParaRPr lang="en-US" b="1" baseline="0" dirty="0" smtClean="0"/>
          </a:p>
          <a:p>
            <a:r>
              <a:rPr lang="en-US" b="1" dirty="0" smtClean="0"/>
              <a:t>And</a:t>
            </a:r>
            <a:r>
              <a:rPr lang="en-US" b="1" baseline="0" dirty="0" smtClean="0"/>
              <a:t> at the end of the </a:t>
            </a:r>
            <a:r>
              <a:rPr lang="en-US" b="1" i="1" baseline="0" dirty="0" smtClean="0"/>
              <a:t>Build</a:t>
            </a:r>
            <a:r>
              <a:rPr lang="en-US" b="1" baseline="0" dirty="0" smtClean="0"/>
              <a:t> guide the </a:t>
            </a:r>
            <a:r>
              <a:rPr lang="en-US" b="1" i="1" baseline="0" dirty="0" smtClean="0"/>
              <a:t>Launch</a:t>
            </a:r>
            <a:r>
              <a:rPr lang="en-US" b="1" baseline="0" dirty="0" smtClean="0"/>
              <a:t> guide is introduced because once you’ve learned how to build, you’re ready to launch. </a:t>
            </a:r>
          </a:p>
          <a:p>
            <a:endParaRPr lang="en-US" b="1" baseline="0" dirty="0" smtClean="0"/>
          </a:p>
          <a:p>
            <a:r>
              <a:rPr lang="en-US" i="1" baseline="0" dirty="0" smtClean="0"/>
              <a:t>(Switch slide)</a:t>
            </a:r>
          </a:p>
          <a:p>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18</a:t>
            </a:fld>
            <a:endParaRPr lang="en-US"/>
          </a:p>
        </p:txBody>
      </p:sp>
    </p:spTree>
    <p:extLst>
      <p:ext uri="{BB962C8B-B14F-4D97-AF65-F5344CB8AC3E}">
        <p14:creationId xmlns:p14="http://schemas.microsoft.com/office/powerpoint/2010/main" val="2256378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purpose</a:t>
            </a:r>
            <a:r>
              <a:rPr lang="en-US" b="1" baseline="0" dirty="0" smtClean="0"/>
              <a:t> and job of the </a:t>
            </a:r>
            <a:r>
              <a:rPr lang="en-US" b="1" i="1" baseline="0" dirty="0" smtClean="0"/>
              <a:t>Launch </a:t>
            </a:r>
            <a:r>
              <a:rPr lang="en-US" b="1" i="0" baseline="0" dirty="0" smtClean="0"/>
              <a:t>guide is to get you to Elite and with the foundation of </a:t>
            </a:r>
            <a:r>
              <a:rPr lang="en-US" b="1" i="1" baseline="0" dirty="0" smtClean="0"/>
              <a:t>Live, Share, </a:t>
            </a:r>
            <a:r>
              <a:rPr lang="en-US" b="1" i="0" baseline="0" dirty="0" smtClean="0"/>
              <a:t>and </a:t>
            </a:r>
            <a:r>
              <a:rPr lang="en-US" b="1" i="1" baseline="0" dirty="0" smtClean="0"/>
              <a:t>Build </a:t>
            </a:r>
            <a:r>
              <a:rPr lang="en-US" b="1" i="0" baseline="0" dirty="0" smtClean="0"/>
              <a:t>you’re ready to launch.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19</a:t>
            </a:fld>
            <a:endParaRPr lang="en-US"/>
          </a:p>
        </p:txBody>
      </p:sp>
    </p:spTree>
    <p:extLst>
      <p:ext uri="{BB962C8B-B14F-4D97-AF65-F5344CB8AC3E}">
        <p14:creationId xmlns:p14="http://schemas.microsoft.com/office/powerpoint/2010/main" val="3631006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 the first</a:t>
            </a:r>
            <a:r>
              <a:rPr lang="en-US" b="1" baseline="0" dirty="0" smtClean="0"/>
              <a:t> two pages of the </a:t>
            </a:r>
            <a:r>
              <a:rPr lang="en-US" b="1" i="1" baseline="0" dirty="0" smtClean="0"/>
              <a:t>Launch </a:t>
            </a:r>
            <a:r>
              <a:rPr lang="en-US" b="1" i="0" baseline="0" dirty="0" smtClean="0"/>
              <a:t>guide</a:t>
            </a:r>
            <a:r>
              <a:rPr lang="en-US" b="1" dirty="0" smtClean="0"/>
              <a:t> we have the</a:t>
            </a:r>
            <a:r>
              <a:rPr lang="en-US" b="1" baseline="0" dirty="0" smtClean="0"/>
              <a:t> PIPES spread again, which should look pretty familiar to all of you now, but there are a couple things that are different on this one. </a:t>
            </a:r>
          </a:p>
          <a:p>
            <a:endParaRPr lang="en-US" b="1" baseline="0" dirty="0" smtClean="0"/>
          </a:p>
          <a:p>
            <a:r>
              <a:rPr lang="en-US" b="1" baseline="0" dirty="0" smtClean="0"/>
              <a:t>Each PIPES spread in the rank guides also serves as the table of contents for the guide. So you can see under each of the PIPES activities the references for the sections that will help you with each task.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20</a:t>
            </a:fld>
            <a:endParaRPr lang="en-US"/>
          </a:p>
        </p:txBody>
      </p:sp>
    </p:spTree>
    <p:extLst>
      <p:ext uri="{BB962C8B-B14F-4D97-AF65-F5344CB8AC3E}">
        <p14:creationId xmlns:p14="http://schemas.microsoft.com/office/powerpoint/2010/main" val="3605684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smtClean="0">
                <a:solidFill>
                  <a:schemeClr val="tx1">
                    <a:lumMod val="50000"/>
                    <a:lumOff val="50000"/>
                  </a:schemeClr>
                </a:solidFill>
                <a:latin typeface="Brandon Text Light" charset="0"/>
                <a:ea typeface="Brandon Text Light" charset="0"/>
                <a:cs typeface="Brandon Text Light" charset="0"/>
              </a:rPr>
              <a:t>The 5 steps of the PIPES process</a:t>
            </a:r>
            <a:r>
              <a:rPr lang="en-US" sz="1200" b="1" baseline="0" dirty="0" smtClean="0">
                <a:solidFill>
                  <a:schemeClr val="tx1">
                    <a:lumMod val="50000"/>
                    <a:lumOff val="50000"/>
                  </a:schemeClr>
                </a:solidFill>
                <a:latin typeface="Brandon Text Light" charset="0"/>
                <a:ea typeface="Brandon Text Light" charset="0"/>
                <a:cs typeface="Brandon Text Light" charset="0"/>
              </a:rPr>
              <a:t> are the same 5 steps that the entire Empowered Success program is built on.</a:t>
            </a:r>
            <a:endParaRPr lang="en-US" sz="1200" b="1" dirty="0" smtClean="0">
              <a:solidFill>
                <a:schemeClr val="tx1">
                  <a:lumMod val="50000"/>
                  <a:lumOff val="50000"/>
                </a:schemeClr>
              </a:solidFill>
              <a:latin typeface="Brandon Text Light" charset="0"/>
              <a:ea typeface="Brandon Text Light" charset="0"/>
              <a:cs typeface="Brandon Text Light" charset="0"/>
            </a:endParaRP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Prepare</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Invite</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Present</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Enrol</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Support</a:t>
            </a:r>
          </a:p>
          <a:p>
            <a:endParaRPr lang="en-US" b="1" dirty="0" smtClean="0"/>
          </a:p>
          <a:p>
            <a:r>
              <a:rPr lang="en-US" b="1" dirty="0" smtClean="0"/>
              <a:t>No matter what rank you’re working toward,</a:t>
            </a:r>
            <a:r>
              <a:rPr lang="en-US" b="1" baseline="0" dirty="0" smtClean="0"/>
              <a:t> these 5 steps are want you’re going to want to follow.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21</a:t>
            </a:fld>
            <a:endParaRPr lang="en-US"/>
          </a:p>
        </p:txBody>
      </p:sp>
    </p:spTree>
    <p:extLst>
      <p:ext uri="{BB962C8B-B14F-4D97-AF65-F5344CB8AC3E}">
        <p14:creationId xmlns:p14="http://schemas.microsoft.com/office/powerpoint/2010/main" val="1315406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first step is to Prepare – This is where we are going to start talking about what</a:t>
            </a:r>
            <a:r>
              <a:rPr lang="en-US" b="1" baseline="0" dirty="0" smtClean="0"/>
              <a:t> you can do to prepare and ensure that you’re ready to build your business and make your dream come true.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22</a:t>
            </a:fld>
            <a:endParaRPr lang="en-US"/>
          </a:p>
        </p:txBody>
      </p:sp>
    </p:spTree>
    <p:extLst>
      <p:ext uri="{BB962C8B-B14F-4D97-AF65-F5344CB8AC3E}">
        <p14:creationId xmlns:p14="http://schemas.microsoft.com/office/powerpoint/2010/main" val="232788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This is how you Fuel Your Launch and understanding how to gain momentum is key in building your business. </a:t>
            </a:r>
          </a:p>
          <a:p>
            <a:r>
              <a:rPr lang="en-US" b="1" baseline="0" dirty="0" smtClean="0"/>
              <a:t>Pay attention to the three columns on this page, they walk you through the key actions needed for success.</a:t>
            </a:r>
          </a:p>
          <a:p>
            <a:endParaRPr lang="en-US" b="1" baseline="0" dirty="0" smtClean="0"/>
          </a:p>
          <a:p>
            <a:r>
              <a:rPr lang="en-US" b="1" baseline="0" dirty="0" smtClean="0"/>
              <a:t>The first is Success Begins With You</a:t>
            </a:r>
          </a:p>
          <a:p>
            <a:r>
              <a:rPr lang="en-US" b="1" baseline="0" dirty="0" smtClean="0"/>
              <a:t>Live</a:t>
            </a:r>
          </a:p>
          <a:p>
            <a:pPr marL="228600" indent="-228600">
              <a:buAutoNum type="arabicPeriod"/>
            </a:pPr>
            <a:r>
              <a:rPr lang="en-US" b="1" dirty="0" smtClean="0"/>
              <a:t>Set your LRP template to 100 PV+ to receive commissions</a:t>
            </a:r>
          </a:p>
          <a:p>
            <a:pPr marL="228600" indent="-228600">
              <a:buAutoNum type="arabicPeriod"/>
            </a:pPr>
            <a:r>
              <a:rPr lang="en-US" b="1" dirty="0" smtClean="0"/>
              <a:t>Implement the Daily Wellness Plan you created in the Live guide on page 16</a:t>
            </a:r>
          </a:p>
          <a:p>
            <a:pPr marL="228600" indent="-228600">
              <a:buAutoNum type="arabicPeriod"/>
            </a:pPr>
            <a:r>
              <a:rPr lang="en-US" b="1" dirty="0" smtClean="0"/>
              <a:t>Learn more by regularly using an oil reference guide and participating in continuing education.</a:t>
            </a:r>
          </a:p>
          <a:p>
            <a:pPr marL="0" indent="0">
              <a:buNone/>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23</a:t>
            </a:fld>
            <a:endParaRPr lang="en-US"/>
          </a:p>
        </p:txBody>
      </p:sp>
    </p:spTree>
    <p:extLst>
      <p:ext uri="{BB962C8B-B14F-4D97-AF65-F5344CB8AC3E}">
        <p14:creationId xmlns:p14="http://schemas.microsoft.com/office/powerpoint/2010/main" val="4001921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a:t>
            </a:r>
            <a:r>
              <a:rPr lang="en-US" b="1" i="1" baseline="0" dirty="0" smtClean="0"/>
              <a:t>Live</a:t>
            </a:r>
            <a:r>
              <a:rPr lang="en-US" b="1" baseline="0" dirty="0" smtClean="0"/>
              <a:t> guide walks you, and your new members, through setting up a daily wellness plan. </a:t>
            </a:r>
          </a:p>
          <a:p>
            <a:endParaRPr lang="en-US" b="1" baseline="0" dirty="0" smtClean="0"/>
          </a:p>
          <a:p>
            <a:r>
              <a:rPr lang="en-US" b="1" baseline="0" dirty="0" smtClean="0"/>
              <a:t>The </a:t>
            </a:r>
            <a:r>
              <a:rPr lang="en-US" b="1" i="1" baseline="0" dirty="0" smtClean="0"/>
              <a:t>Live</a:t>
            </a:r>
            <a:r>
              <a:rPr lang="en-US" b="1" baseline="0" dirty="0" smtClean="0"/>
              <a:t> guide, just like the </a:t>
            </a:r>
            <a:r>
              <a:rPr lang="en-US" b="1" i="1" baseline="0" dirty="0" smtClean="0"/>
              <a:t>Launch</a:t>
            </a:r>
            <a:r>
              <a:rPr lang="en-US" b="1" baseline="0" dirty="0" smtClean="0"/>
              <a:t> guide is part of your staff and the job that it does is helping people to </a:t>
            </a:r>
            <a:r>
              <a:rPr lang="en-US" b="1" baseline="0" dirty="0" err="1" smtClean="0"/>
              <a:t>enrol</a:t>
            </a:r>
            <a:r>
              <a:rPr lang="en-US" b="1" baseline="0" dirty="0" smtClean="0"/>
              <a:t> </a:t>
            </a:r>
            <a:r>
              <a:rPr lang="en-US" b="1" baseline="0" dirty="0" smtClean="0"/>
              <a:t>in the LRP.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24</a:t>
            </a:fld>
            <a:endParaRPr lang="en-US"/>
          </a:p>
        </p:txBody>
      </p:sp>
    </p:spTree>
    <p:extLst>
      <p:ext uri="{BB962C8B-B14F-4D97-AF65-F5344CB8AC3E}">
        <p14:creationId xmlns:p14="http://schemas.microsoft.com/office/powerpoint/2010/main" val="3842083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 often</a:t>
            </a:r>
            <a:r>
              <a:rPr lang="en-US" b="1" baseline="0" dirty="0" smtClean="0"/>
              <a:t> call the </a:t>
            </a:r>
            <a:r>
              <a:rPr lang="en-US" b="1" i="1" baseline="0" dirty="0" smtClean="0"/>
              <a:t>Live</a:t>
            </a:r>
            <a:r>
              <a:rPr lang="en-US" b="1" baseline="0" dirty="0" smtClean="0"/>
              <a:t> guide the second enrolment. This process is a way to keep your retention high and build your residual income.</a:t>
            </a:r>
          </a:p>
          <a:p>
            <a:endParaRPr lang="en-US" baseline="0" dirty="0" smtClean="0"/>
          </a:p>
          <a:p>
            <a:r>
              <a:rPr lang="en-US" b="1" baseline="0" dirty="0" smtClean="0"/>
              <a:t>There are very specific things this guide is meant to help new members do</a:t>
            </a:r>
            <a:r>
              <a:rPr lang="en-US" baseline="0" dirty="0" smtClean="0"/>
              <a:t>: </a:t>
            </a:r>
            <a:r>
              <a:rPr lang="en-US" i="1" baseline="0" dirty="0" smtClean="0"/>
              <a:t>(read bulleted list) </a:t>
            </a:r>
            <a:r>
              <a:rPr lang="en-US" b="1" baseline="0" dirty="0" smtClean="0"/>
              <a:t>Let the </a:t>
            </a:r>
            <a:r>
              <a:rPr lang="en-US" b="1" i="1" baseline="0" dirty="0" smtClean="0"/>
              <a:t>Live</a:t>
            </a:r>
            <a:r>
              <a:rPr lang="en-US" b="1" baseline="0" dirty="0" smtClean="0"/>
              <a:t> guide do these things for you and then pay it forward by letting it do these things for each new member you </a:t>
            </a:r>
            <a:r>
              <a:rPr lang="en-US" b="1" baseline="0" dirty="0" err="1" smtClean="0"/>
              <a:t>enrol</a:t>
            </a:r>
            <a:r>
              <a:rPr lang="en-US" b="1" baseline="0" dirty="0" smtClean="0"/>
              <a:t>. </a:t>
            </a:r>
            <a:endParaRPr lang="en-US" b="1" baseline="0" dirty="0" smtClean="0"/>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25</a:t>
            </a:fld>
            <a:endParaRPr lang="en-US"/>
          </a:p>
        </p:txBody>
      </p:sp>
    </p:spTree>
    <p:extLst>
      <p:ext uri="{BB962C8B-B14F-4D97-AF65-F5344CB8AC3E}">
        <p14:creationId xmlns:p14="http://schemas.microsoft.com/office/powerpoint/2010/main" val="3386466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a:t>
            </a:r>
            <a:r>
              <a:rPr lang="en-US" b="1" i="1" dirty="0" smtClean="0"/>
              <a:t>Live </a:t>
            </a:r>
            <a:r>
              <a:rPr lang="en-US" b="1" dirty="0" smtClean="0"/>
              <a:t>guide gives a step-by-step</a:t>
            </a:r>
            <a:r>
              <a:rPr lang="en-US" b="1" baseline="0" dirty="0" smtClean="0"/>
              <a:t> introduction to how you can bring dōTERRA products into your everyday life and it does that through the Wellness Pyramid.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26</a:t>
            </a:fld>
            <a:endParaRPr lang="en-US"/>
          </a:p>
        </p:txBody>
      </p:sp>
    </p:spTree>
    <p:extLst>
      <p:ext uri="{BB962C8B-B14F-4D97-AF65-F5344CB8AC3E}">
        <p14:creationId xmlns:p14="http://schemas.microsoft.com/office/powerpoint/2010/main" val="3170098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kern="1200" dirty="0" smtClean="0">
                <a:solidFill>
                  <a:schemeClr val="tx1"/>
                </a:solidFill>
                <a:effectLst/>
                <a:latin typeface="+mn-lt"/>
                <a:ea typeface="+mn-ea"/>
                <a:cs typeface="+mn-cs"/>
              </a:rPr>
              <a:t>The Wellness Pyramid</a:t>
            </a:r>
            <a:r>
              <a:rPr lang="en-US" sz="1200" b="1" kern="1200" baseline="0" dirty="0" smtClean="0">
                <a:solidFill>
                  <a:schemeClr val="tx1"/>
                </a:solidFill>
                <a:effectLst/>
                <a:latin typeface="+mn-lt"/>
                <a:ea typeface="+mn-ea"/>
                <a:cs typeface="+mn-cs"/>
              </a:rPr>
              <a:t> walks through aspects of wellness and allows your new member to rate themselves and find their areas of need. </a:t>
            </a:r>
          </a:p>
          <a:p>
            <a:pPr marL="0" indent="0">
              <a:buNone/>
            </a:pPr>
            <a:endParaRPr lang="en-US" sz="1200" b="1" kern="1200" baseline="0" dirty="0" smtClean="0">
              <a:solidFill>
                <a:schemeClr val="tx1"/>
              </a:solidFill>
              <a:effectLst/>
              <a:latin typeface="+mn-lt"/>
              <a:ea typeface="+mn-ea"/>
              <a:cs typeface="+mn-cs"/>
            </a:endParaRPr>
          </a:p>
          <a:p>
            <a:pPr marL="0" indent="0">
              <a:buNone/>
            </a:pPr>
            <a:r>
              <a:rPr lang="en-US" sz="1200" b="1" kern="1200" dirty="0" smtClean="0">
                <a:solidFill>
                  <a:schemeClr val="tx1"/>
                </a:solidFill>
                <a:effectLst/>
                <a:latin typeface="+mn-lt"/>
                <a:ea typeface="+mn-ea"/>
                <a:cs typeface="+mn-cs"/>
              </a:rPr>
              <a:t>Through</a:t>
            </a:r>
            <a:r>
              <a:rPr lang="en-US" sz="1200" b="1" kern="1200" baseline="0" dirty="0" smtClean="0">
                <a:solidFill>
                  <a:schemeClr val="tx1"/>
                </a:solidFill>
                <a:effectLst/>
                <a:latin typeface="+mn-lt"/>
                <a:ea typeface="+mn-ea"/>
                <a:cs typeface="+mn-cs"/>
              </a:rPr>
              <a:t> the </a:t>
            </a:r>
            <a:r>
              <a:rPr lang="en-US" sz="1200" b="1" i="1" kern="1200" baseline="0" dirty="0" smtClean="0">
                <a:solidFill>
                  <a:schemeClr val="tx1"/>
                </a:solidFill>
                <a:effectLst/>
                <a:latin typeface="+mn-lt"/>
                <a:ea typeface="+mn-ea"/>
                <a:cs typeface="+mn-cs"/>
              </a:rPr>
              <a:t>Live</a:t>
            </a:r>
            <a:r>
              <a:rPr lang="en-US" sz="1200" b="1" kern="1200" baseline="0" dirty="0" smtClean="0">
                <a:solidFill>
                  <a:schemeClr val="tx1"/>
                </a:solidFill>
                <a:effectLst/>
                <a:latin typeface="+mn-lt"/>
                <a:ea typeface="+mn-ea"/>
                <a:cs typeface="+mn-cs"/>
              </a:rPr>
              <a:t> guide and the Wellness Pyramid you can sit down with a new member and:</a:t>
            </a:r>
          </a:p>
          <a:p>
            <a:pPr marL="228600" indent="-228600">
              <a:buFont typeface="+mj-lt"/>
              <a:buAutoNum type="arabicPeriod"/>
            </a:pPr>
            <a:r>
              <a:rPr lang="en-US" sz="1200" b="1" kern="1200" dirty="0" smtClean="0">
                <a:solidFill>
                  <a:schemeClr val="tx1"/>
                </a:solidFill>
                <a:effectLst/>
                <a:latin typeface="+mn-lt"/>
                <a:ea typeface="+mn-ea"/>
                <a:cs typeface="+mn-cs"/>
              </a:rPr>
              <a:t>Have them rate themselves</a:t>
            </a:r>
          </a:p>
          <a:p>
            <a:pPr marL="228600" indent="-228600">
              <a:buFont typeface="+mj-lt"/>
              <a:buAutoNum type="arabicPeriod"/>
            </a:pPr>
            <a:r>
              <a:rPr lang="en-US" sz="1200" b="1" kern="1200" dirty="0" smtClean="0">
                <a:solidFill>
                  <a:schemeClr val="tx1"/>
                </a:solidFill>
                <a:effectLst/>
                <a:latin typeface="+mn-lt"/>
                <a:ea typeface="+mn-ea"/>
                <a:cs typeface="+mn-cs"/>
              </a:rPr>
              <a:t>Expose them to the dōTERRA lifestyle</a:t>
            </a:r>
          </a:p>
          <a:p>
            <a:pPr marL="228600" indent="-228600">
              <a:buFont typeface="+mj-lt"/>
              <a:buAutoNum type="arabicPeriod"/>
            </a:pPr>
            <a:r>
              <a:rPr lang="en-US" sz="1200" b="1" kern="1200" dirty="0" smtClean="0">
                <a:solidFill>
                  <a:schemeClr val="tx1"/>
                </a:solidFill>
                <a:effectLst/>
                <a:latin typeface="+mn-lt"/>
                <a:ea typeface="+mn-ea"/>
                <a:cs typeface="+mn-cs"/>
              </a:rPr>
              <a:t>Invite them to create their product wish list</a:t>
            </a:r>
          </a:p>
          <a:p>
            <a:pPr marL="228600" indent="-228600">
              <a:buFont typeface="+mj-lt"/>
              <a:buAutoNum type="arabicPeriod"/>
            </a:pPr>
            <a:endParaRPr lang="en-US" sz="1200" b="1" kern="1200" dirty="0" smtClean="0">
              <a:solidFill>
                <a:schemeClr val="tx1"/>
              </a:solidFill>
              <a:effectLst/>
              <a:latin typeface="+mn-lt"/>
              <a:ea typeface="+mn-ea"/>
              <a:cs typeface="+mn-cs"/>
            </a:endParaRPr>
          </a:p>
          <a:p>
            <a:pPr marL="0" indent="0">
              <a:buFont typeface="+mj-lt"/>
              <a:buNone/>
            </a:pPr>
            <a:r>
              <a:rPr lang="en-US" sz="1200" b="1" kern="1200" dirty="0" smtClean="0">
                <a:solidFill>
                  <a:schemeClr val="tx1"/>
                </a:solidFill>
                <a:effectLst/>
                <a:latin typeface="+mn-lt"/>
                <a:ea typeface="+mn-ea"/>
                <a:cs typeface="+mn-cs"/>
              </a:rPr>
              <a:t>If</a:t>
            </a:r>
            <a:r>
              <a:rPr lang="en-US" sz="1200" b="1" kern="1200" baseline="0" dirty="0" smtClean="0">
                <a:solidFill>
                  <a:schemeClr val="tx1"/>
                </a:solidFill>
                <a:effectLst/>
                <a:latin typeface="+mn-lt"/>
                <a:ea typeface="+mn-ea"/>
                <a:cs typeface="+mn-cs"/>
              </a:rPr>
              <a:t> you haven’t been through this process yourself, go through it. And, for those of you that maybe have established teams already, make sure that your team members have gone through the </a:t>
            </a:r>
            <a:r>
              <a:rPr lang="en-US" sz="1200" b="1" i="1" kern="1200" baseline="0" dirty="0" smtClean="0">
                <a:solidFill>
                  <a:schemeClr val="tx1"/>
                </a:solidFill>
                <a:effectLst/>
                <a:latin typeface="+mn-lt"/>
                <a:ea typeface="+mn-ea"/>
                <a:cs typeface="+mn-cs"/>
              </a:rPr>
              <a:t>Live</a:t>
            </a:r>
            <a:r>
              <a:rPr lang="en-US" sz="1200" b="1" kern="1200" baseline="0" dirty="0" smtClean="0">
                <a:solidFill>
                  <a:schemeClr val="tx1"/>
                </a:solidFill>
                <a:effectLst/>
                <a:latin typeface="+mn-lt"/>
                <a:ea typeface="+mn-ea"/>
                <a:cs typeface="+mn-cs"/>
              </a:rPr>
              <a:t> guide as well. Make sure they know what is in the guide and how to use it. </a:t>
            </a:r>
          </a:p>
          <a:p>
            <a:pPr marL="0" indent="0">
              <a:buFont typeface="+mj-lt"/>
              <a:buNone/>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27</a:t>
            </a:fld>
            <a:endParaRPr lang="en-US"/>
          </a:p>
        </p:txBody>
      </p:sp>
    </p:spTree>
    <p:extLst>
      <p:ext uri="{BB962C8B-B14F-4D97-AF65-F5344CB8AC3E}">
        <p14:creationId xmlns:p14="http://schemas.microsoft.com/office/powerpoint/2010/main" val="3598428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smtClean="0"/>
              <a:t>Now</a:t>
            </a:r>
            <a:r>
              <a:rPr lang="en-US" b="1" baseline="0" dirty="0" smtClean="0"/>
              <a:t> let’s</a:t>
            </a:r>
            <a:r>
              <a:rPr lang="en-US" b="1" dirty="0" smtClean="0"/>
              <a:t> move into</a:t>
            </a:r>
            <a:r>
              <a:rPr lang="en-US" b="1" baseline="0" dirty="0" smtClean="0"/>
              <a:t> “Sharing Changes Lives”</a:t>
            </a:r>
          </a:p>
          <a:p>
            <a:pPr marL="0" indent="0">
              <a:buNone/>
            </a:pPr>
            <a:endParaRPr lang="en-US" b="1" dirty="0" smtClean="0"/>
          </a:p>
          <a:p>
            <a:pPr marL="0" indent="0">
              <a:buNone/>
            </a:pPr>
            <a:r>
              <a:rPr lang="en-US" b="1" dirty="0" smtClean="0"/>
              <a:t>Share</a:t>
            </a:r>
          </a:p>
          <a:p>
            <a:pPr algn="l">
              <a:lnSpc>
                <a:spcPct val="150000"/>
              </a:lnSpc>
            </a:pPr>
            <a:r>
              <a:rPr lang="en-US" sz="1200" b="1" dirty="0" smtClean="0"/>
              <a:t>1. Share your passion</a:t>
            </a:r>
          </a:p>
          <a:p>
            <a:pPr algn="l">
              <a:lnSpc>
                <a:spcPct val="150000"/>
              </a:lnSpc>
            </a:pPr>
            <a:r>
              <a:rPr lang="en-US" sz="1200" b="1" dirty="0" smtClean="0"/>
              <a:t>2. Use the </a:t>
            </a:r>
            <a:r>
              <a:rPr lang="en-US" sz="1200" b="1" i="1" dirty="0" smtClean="0"/>
              <a:t>Share</a:t>
            </a:r>
            <a:r>
              <a:rPr lang="en-US" sz="1200" b="1" dirty="0" smtClean="0"/>
              <a:t> guide</a:t>
            </a:r>
          </a:p>
          <a:p>
            <a:pPr algn="l">
              <a:lnSpc>
                <a:spcPts val="3200"/>
              </a:lnSpc>
              <a:spcBef>
                <a:spcPts val="3400"/>
              </a:spcBef>
            </a:pPr>
            <a:r>
              <a:rPr lang="en-US" sz="1200" b="1" dirty="0" smtClean="0"/>
              <a:t>3. Connect with prospects</a:t>
            </a:r>
          </a:p>
          <a:p>
            <a:pPr algn="l">
              <a:lnSpc>
                <a:spcPts val="3200"/>
              </a:lnSpc>
              <a:spcBef>
                <a:spcPts val="3400"/>
              </a:spcBef>
            </a:pPr>
            <a:endParaRPr 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28</a:t>
            </a:fld>
            <a:endParaRPr lang="en-US"/>
          </a:p>
        </p:txBody>
      </p:sp>
    </p:spTree>
    <p:extLst>
      <p:ext uri="{BB962C8B-B14F-4D97-AF65-F5344CB8AC3E}">
        <p14:creationId xmlns:p14="http://schemas.microsoft.com/office/powerpoint/2010/main" val="1377451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job of the </a:t>
            </a:r>
            <a:r>
              <a:rPr lang="en-US" b="1" i="1" dirty="0" smtClean="0"/>
              <a:t>Share</a:t>
            </a:r>
            <a:r>
              <a:rPr lang="en-US" b="1" i="1" baseline="0" dirty="0" smtClean="0"/>
              <a:t> </a:t>
            </a:r>
            <a:r>
              <a:rPr lang="en-US" b="1" baseline="0" dirty="0" smtClean="0"/>
              <a:t>guide is to commit someone to host a class, whether that’s yourself or someone you’ve </a:t>
            </a:r>
            <a:r>
              <a:rPr lang="en-US" b="1" baseline="0" dirty="0" err="1" smtClean="0"/>
              <a:t>enroled</a:t>
            </a:r>
            <a:r>
              <a:rPr lang="en-US" b="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29</a:t>
            </a:fld>
            <a:endParaRPr lang="en-US"/>
          </a:p>
        </p:txBody>
      </p:sp>
    </p:spTree>
    <p:extLst>
      <p:ext uri="{BB962C8B-B14F-4D97-AF65-F5344CB8AC3E}">
        <p14:creationId xmlns:p14="http://schemas.microsoft.com/office/powerpoint/2010/main" val="4292776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We call the </a:t>
            </a:r>
            <a:r>
              <a:rPr lang="en-US" b="1" i="1" dirty="0" smtClean="0"/>
              <a:t>Share</a:t>
            </a:r>
            <a:r>
              <a:rPr lang="en-US" b="1" dirty="0" smtClean="0"/>
              <a:t> guide</a:t>
            </a:r>
            <a:r>
              <a:rPr lang="en-US" b="1" baseline="0" dirty="0" smtClean="0"/>
              <a:t> the soft launch guide. It’s going to help you make sure you’re committed to, and capable of, sharing. It will do the same for potential builders you’ve </a:t>
            </a:r>
            <a:r>
              <a:rPr lang="en-US" b="1" baseline="0" dirty="0" err="1" smtClean="0"/>
              <a:t>enroled</a:t>
            </a:r>
            <a:r>
              <a:rPr lang="en-US" b="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30</a:t>
            </a:fld>
            <a:endParaRPr lang="en-US"/>
          </a:p>
        </p:txBody>
      </p:sp>
    </p:spTree>
    <p:extLst>
      <p:ext uri="{BB962C8B-B14F-4D97-AF65-F5344CB8AC3E}">
        <p14:creationId xmlns:p14="http://schemas.microsoft.com/office/powerpoint/2010/main" val="379775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Sharing</a:t>
            </a:r>
            <a:r>
              <a:rPr lang="en-US" b="1" baseline="0" dirty="0" smtClean="0"/>
              <a:t> should be easy and what makes it easy is that you’re sharing something you love with those you love.</a:t>
            </a:r>
          </a:p>
          <a:p>
            <a:endParaRPr lang="en-US" b="1" baseline="0" dirty="0" smtClean="0"/>
          </a:p>
          <a:p>
            <a:r>
              <a:rPr lang="en-US" b="1" baseline="0" dirty="0" smtClean="0"/>
              <a:t>dōTERRA has an incredible product that has the power to change lives and when we explain the power to others and how it’s made an impact in our life they will naturally want those same benefits.</a:t>
            </a:r>
          </a:p>
          <a:p>
            <a:endParaRPr lang="en-US" b="1" baseline="0" dirty="0" smtClean="0"/>
          </a:p>
          <a:p>
            <a:r>
              <a:rPr lang="en-US" b="1" baseline="0" dirty="0" smtClean="0"/>
              <a:t>The </a:t>
            </a:r>
            <a:r>
              <a:rPr lang="en-US" b="1" i="1" baseline="0" dirty="0" smtClean="0"/>
              <a:t>Share</a:t>
            </a:r>
            <a:r>
              <a:rPr lang="en-US" b="1" baseline="0" dirty="0" smtClean="0"/>
              <a:t> guide keeps sharing really simple and helps you </a:t>
            </a:r>
            <a:r>
              <a:rPr lang="en-US" b="1" baseline="0" dirty="0" err="1" smtClean="0"/>
              <a:t>organise</a:t>
            </a:r>
            <a:r>
              <a:rPr lang="en-US" b="1" baseline="0" dirty="0" smtClean="0"/>
              <a:t> </a:t>
            </a:r>
            <a:r>
              <a:rPr lang="en-US" b="1" baseline="0" dirty="0" smtClean="0"/>
              <a:t>the people that you want to try and schedule a one-on-one or a class with. </a:t>
            </a:r>
          </a:p>
          <a:p>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31</a:t>
            </a:fld>
            <a:endParaRPr lang="en-US"/>
          </a:p>
        </p:txBody>
      </p:sp>
    </p:spTree>
    <p:extLst>
      <p:ext uri="{BB962C8B-B14F-4D97-AF65-F5344CB8AC3E}">
        <p14:creationId xmlns:p14="http://schemas.microsoft.com/office/powerpoint/2010/main" val="3703561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a:t>
            </a:r>
            <a:r>
              <a:rPr lang="en-US" b="1" i="1" dirty="0" smtClean="0"/>
              <a:t>Share </a:t>
            </a:r>
            <a:r>
              <a:rPr lang="en-US" b="1" dirty="0" smtClean="0"/>
              <a:t>guide breaks down inviting people to learn about dōTERRA into three easy steps. </a:t>
            </a:r>
          </a:p>
          <a:p>
            <a:pPr marL="228600" indent="-228600">
              <a:buFont typeface="+mj-lt"/>
              <a:buAutoNum type="arabicPeriod"/>
            </a:pPr>
            <a:r>
              <a:rPr lang="en-US" b="1" baseline="0" dirty="0" smtClean="0"/>
              <a:t>Share </a:t>
            </a:r>
          </a:p>
          <a:p>
            <a:pPr marL="228600" indent="-228600">
              <a:buFont typeface="+mj-lt"/>
              <a:buAutoNum type="arabicPeriod"/>
            </a:pPr>
            <a:r>
              <a:rPr lang="en-US" b="1" baseline="0" dirty="0" smtClean="0"/>
              <a:t>Invite</a:t>
            </a:r>
          </a:p>
          <a:p>
            <a:pPr marL="228600" indent="-228600">
              <a:buFont typeface="+mj-lt"/>
              <a:buAutoNum type="arabicPeriod"/>
            </a:pPr>
            <a:r>
              <a:rPr lang="en-US" b="1" baseline="0" dirty="0" smtClean="0"/>
              <a:t>Remind </a:t>
            </a:r>
          </a:p>
          <a:p>
            <a:pPr marL="228600" indent="-228600">
              <a:buFont typeface="+mj-lt"/>
              <a:buAutoNum type="arabicPeriod"/>
            </a:pPr>
            <a:endParaRPr lang="en-US" b="1" baseline="0" dirty="0" smtClean="0"/>
          </a:p>
          <a:p>
            <a:pPr marL="0" indent="0">
              <a:buFont typeface="+mj-lt"/>
              <a:buNone/>
            </a:pPr>
            <a:r>
              <a:rPr lang="en-US" b="1" baseline="0" dirty="0" smtClean="0"/>
              <a:t>It’s understandable that you might feel nervous about sharing at first. That’s why, on page 3 of the </a:t>
            </a:r>
            <a:r>
              <a:rPr lang="en-US" b="1" i="1" baseline="0" dirty="0" smtClean="0"/>
              <a:t>Share</a:t>
            </a:r>
            <a:r>
              <a:rPr lang="en-US" b="1" baseline="0" dirty="0" smtClean="0"/>
              <a:t> guide, you’ll see sample scripts for each of the three steps. You can </a:t>
            </a:r>
            <a:r>
              <a:rPr lang="en-US" b="1" baseline="0" dirty="0" err="1" smtClean="0"/>
              <a:t>personalise</a:t>
            </a:r>
            <a:r>
              <a:rPr lang="en-US" b="1" baseline="0" dirty="0" smtClean="0"/>
              <a:t> </a:t>
            </a:r>
            <a:r>
              <a:rPr lang="en-US" b="1" baseline="0" dirty="0" smtClean="0"/>
              <a:t>these scripts or you can use them word for word if you need to. </a:t>
            </a:r>
          </a:p>
          <a:p>
            <a:pPr marL="0" indent="0">
              <a:buFont typeface="+mj-lt"/>
              <a:buNone/>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32</a:t>
            </a:fld>
            <a:endParaRPr lang="en-US"/>
          </a:p>
        </p:txBody>
      </p:sp>
    </p:spTree>
    <p:extLst>
      <p:ext uri="{BB962C8B-B14F-4D97-AF65-F5344CB8AC3E}">
        <p14:creationId xmlns:p14="http://schemas.microsoft.com/office/powerpoint/2010/main" val="4195509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One of the best ways</a:t>
            </a:r>
            <a:r>
              <a:rPr lang="en-US" b="1" baseline="0" dirty="0" smtClean="0"/>
              <a:t> to share is to listen for opportunities every day. People you interact with often share difficulties or challenges they are having in their lives and you have products that can help them with their challenges. </a:t>
            </a:r>
          </a:p>
          <a:p>
            <a:endParaRPr lang="en-US" b="1" baseline="0" dirty="0" smtClean="0"/>
          </a:p>
          <a:p>
            <a:r>
              <a:rPr lang="en-US" b="1" baseline="0" dirty="0" smtClean="0"/>
              <a:t>If you’re prepared, and if you have made connections and built trust with those around you, you can use those opportunities to share your experiences as well as share products that you have with you. That way they can see how the products can help them with the challenges they have.</a:t>
            </a:r>
          </a:p>
          <a:p>
            <a:endParaRPr lang="en-US" b="1" baseline="0" dirty="0" smtClean="0"/>
          </a:p>
          <a:p>
            <a:r>
              <a:rPr lang="en-US" b="1" baseline="0" dirty="0" smtClean="0"/>
              <a:t> The greatest skills that you can master in this business are inviting and sharing and dōTERRA has come up with some tools to help you. </a:t>
            </a:r>
          </a:p>
          <a:p>
            <a:endParaRPr lang="en-US" b="1" baseline="0" dirty="0" smtClean="0"/>
          </a:p>
          <a:p>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33</a:t>
            </a:fld>
            <a:endParaRPr lang="en-US"/>
          </a:p>
        </p:txBody>
      </p:sp>
    </p:spTree>
    <p:extLst>
      <p:ext uri="{BB962C8B-B14F-4D97-AF65-F5344CB8AC3E}">
        <p14:creationId xmlns:p14="http://schemas.microsoft.com/office/powerpoint/2010/main" val="3948698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One of the</a:t>
            </a:r>
            <a:r>
              <a:rPr lang="en-US" b="1" baseline="0" dirty="0" smtClean="0"/>
              <a:t> most important parts of sharing is sharing YOUR story. This is what has power. Telling about your breakthroughs, and the effect dōTERRA products have had on your life can make the biggest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34</a:t>
            </a:fld>
            <a:endParaRPr lang="en-US"/>
          </a:p>
        </p:txBody>
      </p:sp>
    </p:spTree>
    <p:extLst>
      <p:ext uri="{BB962C8B-B14F-4D97-AF65-F5344CB8AC3E}">
        <p14:creationId xmlns:p14="http://schemas.microsoft.com/office/powerpoint/2010/main" val="2767718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page in the Share guide</a:t>
            </a:r>
            <a:r>
              <a:rPr lang="en-US" b="1" baseline="0" dirty="0" smtClean="0"/>
              <a:t> walks you through how to shape your story by having you answer a few simple questions. </a:t>
            </a:r>
          </a:p>
          <a:p>
            <a:endParaRPr lang="en-US" b="1" baseline="0" dirty="0" smtClean="0"/>
          </a:p>
          <a:p>
            <a:r>
              <a:rPr lang="en-US" b="1" baseline="0" dirty="0" smtClean="0"/>
              <a:t>We’re going to take this opportunity to have each of you shape your own story. </a:t>
            </a:r>
            <a:endParaRPr lang="en-US" b="1" dirty="0" smtClean="0"/>
          </a:p>
          <a:p>
            <a:r>
              <a:rPr lang="en-US" b="1" dirty="0" smtClean="0"/>
              <a:t>Take 6 minutes and write out your story. This is your moment to do it. </a:t>
            </a:r>
          </a:p>
          <a:p>
            <a:r>
              <a:rPr lang="en-US" b="1" dirty="0" smtClean="0"/>
              <a:t>When you are done, you should be able to tell this story in 1 minute.</a:t>
            </a:r>
          </a:p>
          <a:p>
            <a:r>
              <a:rPr lang="en-US" b="1" dirty="0" smtClean="0"/>
              <a:t>Answer these questions.</a:t>
            </a:r>
          </a:p>
          <a:p>
            <a:endParaRPr lang="en-US" b="1" dirty="0" smtClean="0"/>
          </a:p>
          <a:p>
            <a:r>
              <a:rPr lang="en-US" b="0" i="1" dirty="0" smtClean="0"/>
              <a:t>(Give everyon</a:t>
            </a:r>
            <a:r>
              <a:rPr lang="en-US" b="0" i="1" baseline="0" dirty="0" smtClean="0"/>
              <a:t>e six minutes)</a:t>
            </a:r>
          </a:p>
          <a:p>
            <a:endParaRPr lang="en-US" b="0"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35</a:t>
            </a:fld>
            <a:endParaRPr lang="en-US"/>
          </a:p>
        </p:txBody>
      </p:sp>
    </p:spTree>
    <p:extLst>
      <p:ext uri="{BB962C8B-B14F-4D97-AF65-F5344CB8AC3E}">
        <p14:creationId xmlns:p14="http://schemas.microsoft.com/office/powerpoint/2010/main" val="593421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 that you have your story, pair off with a new person, not the same one you</a:t>
            </a:r>
            <a:r>
              <a:rPr lang="en-US" b="1" baseline="0" dirty="0" smtClean="0"/>
              <a:t> shared with earlier, </a:t>
            </a:r>
            <a:r>
              <a:rPr lang="en-US" b="1" dirty="0" smtClean="0"/>
              <a:t>and share your story. </a:t>
            </a:r>
          </a:p>
          <a:p>
            <a:r>
              <a:rPr lang="en-US" b="1" dirty="0" smtClean="0"/>
              <a:t>Remember, this should only take 1 minute. </a:t>
            </a:r>
          </a:p>
          <a:p>
            <a:r>
              <a:rPr lang="en-US" b="1" dirty="0" smtClean="0"/>
              <a:t>Now the person telling it is going to talk. The person listening cannot talk during the story. I know that you will want to jump in and say you agree, but do not. This is the storyteller’s opportunity to vocalize their story. Let them. I promise, you will get your chance to talk. </a:t>
            </a:r>
          </a:p>
          <a:p>
            <a:endParaRPr lang="en-US" b="1" dirty="0" smtClean="0"/>
          </a:p>
          <a:p>
            <a:r>
              <a:rPr lang="en-US" b="1" dirty="0" smtClean="0"/>
              <a:t>You have 60 seconds and then we will switch. This time, I want the person wearing the darkest color shoes to start.</a:t>
            </a:r>
          </a:p>
          <a:p>
            <a:r>
              <a:rPr lang="en-US" b="1" dirty="0" smtClean="0"/>
              <a:t>Go!</a:t>
            </a:r>
          </a:p>
          <a:p>
            <a:r>
              <a:rPr lang="en-US" i="1" dirty="0" smtClean="0"/>
              <a:t>(Wait 60 seconds)</a:t>
            </a:r>
            <a:r>
              <a:rPr lang="en-US" dirty="0" smtClean="0"/>
              <a:t>…. </a:t>
            </a:r>
            <a:r>
              <a:rPr lang="en-US" b="1" dirty="0" smtClean="0"/>
              <a:t>Now Switch!</a:t>
            </a:r>
          </a:p>
          <a:p>
            <a:r>
              <a:rPr lang="en-US" i="1" dirty="0" smtClean="0"/>
              <a:t>(Wait 60 seconds)</a:t>
            </a:r>
          </a:p>
          <a:p>
            <a:endParaRPr lang="en-US" dirty="0" smtClean="0"/>
          </a:p>
          <a:p>
            <a:r>
              <a:rPr lang="en-US" b="1" dirty="0" smtClean="0"/>
              <a:t>How was that?</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36</a:t>
            </a:fld>
            <a:endParaRPr lang="en-US"/>
          </a:p>
        </p:txBody>
      </p:sp>
    </p:spTree>
    <p:extLst>
      <p:ext uri="{BB962C8B-B14F-4D97-AF65-F5344CB8AC3E}">
        <p14:creationId xmlns:p14="http://schemas.microsoft.com/office/powerpoint/2010/main" val="40079150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Who would love to share their story with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600" b="1" dirty="0" smtClean="0">
              <a:solidFill>
                <a:schemeClr val="tx1">
                  <a:lumMod val="50000"/>
                  <a:lumOff val="50000"/>
                </a:schemeClr>
              </a:solidFill>
              <a:latin typeface="Hello Beautiful"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37</a:t>
            </a:fld>
            <a:endParaRPr lang="en-US"/>
          </a:p>
        </p:txBody>
      </p:sp>
    </p:spTree>
    <p:extLst>
      <p:ext uri="{BB962C8B-B14F-4D97-AF65-F5344CB8AC3E}">
        <p14:creationId xmlns:p14="http://schemas.microsoft.com/office/powerpoint/2010/main" val="1037948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So what is your part? Maybe your part right</a:t>
            </a:r>
            <a:r>
              <a:rPr lang="en-US" b="1" baseline="0" dirty="0" smtClean="0"/>
              <a:t> now is not to present the whole class but to introduce the presenter and share your personal story for the class or the person you’re meeting with. This page walks you through how to prepare for the class or the one-on-one and down at the bottom gives you a timeline of when to share experiences, invite, and follow-up with those you invite.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38</a:t>
            </a:fld>
            <a:endParaRPr lang="en-US"/>
          </a:p>
        </p:txBody>
      </p:sp>
    </p:spTree>
    <p:extLst>
      <p:ext uri="{BB962C8B-B14F-4D97-AF65-F5344CB8AC3E}">
        <p14:creationId xmlns:p14="http://schemas.microsoft.com/office/powerpoint/2010/main" val="634485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When</a:t>
            </a:r>
            <a:r>
              <a:rPr lang="en-US" b="1" baseline="0" dirty="0" smtClean="0"/>
              <a:t> you’re hosting presentations, some of them might be product presentations and some might be business presentations. This page walks you through your part is in each type of presentation, how to invite to </a:t>
            </a:r>
            <a:r>
              <a:rPr lang="en-US" b="1" baseline="0" dirty="0" err="1" smtClean="0"/>
              <a:t>enrol</a:t>
            </a:r>
            <a:r>
              <a:rPr lang="en-US" b="1" baseline="0" dirty="0" smtClean="0"/>
              <a:t>, </a:t>
            </a:r>
            <a:r>
              <a:rPr lang="en-US" b="1" baseline="0" dirty="0" smtClean="0"/>
              <a:t>and how to follow-up for each type of </a:t>
            </a:r>
            <a:r>
              <a:rPr lang="en-US" b="1" baseline="0" dirty="0" smtClean="0"/>
              <a:t>enrolment</a:t>
            </a:r>
            <a:r>
              <a:rPr lang="en-US" b="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39</a:t>
            </a:fld>
            <a:endParaRPr lang="en-US"/>
          </a:p>
        </p:txBody>
      </p:sp>
    </p:spTree>
    <p:extLst>
      <p:ext uri="{BB962C8B-B14F-4D97-AF65-F5344CB8AC3E}">
        <p14:creationId xmlns:p14="http://schemas.microsoft.com/office/powerpoint/2010/main" val="847816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final page of the </a:t>
            </a:r>
            <a:r>
              <a:rPr lang="en-US" b="1" i="1" dirty="0" smtClean="0"/>
              <a:t>Share</a:t>
            </a:r>
            <a:r>
              <a:rPr lang="en-US" b="1" dirty="0" smtClean="0"/>
              <a:t> guide invites you to change more</a:t>
            </a:r>
            <a:r>
              <a:rPr lang="en-US" b="1" baseline="0" dirty="0" smtClean="0"/>
              <a:t> lives and provides a simple walkthrough of how the compensation plan 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r>
              <a:rPr lang="en-US" i="1" baseline="0" dirty="0" smtClean="0"/>
              <a:t>(Switch slide)</a:t>
            </a:r>
          </a:p>
        </p:txBody>
      </p:sp>
      <p:sp>
        <p:nvSpPr>
          <p:cNvPr id="4" name="Slide Number Placeholder 3"/>
          <p:cNvSpPr>
            <a:spLocks noGrp="1"/>
          </p:cNvSpPr>
          <p:nvPr>
            <p:ph type="sldNum" sz="quarter" idx="10"/>
          </p:nvPr>
        </p:nvSpPr>
        <p:spPr/>
        <p:txBody>
          <a:bodyPr/>
          <a:lstStyle/>
          <a:p>
            <a:fld id="{9F9870D0-5635-4455-878E-C10EF73D7CFE}" type="slidenum">
              <a:rPr lang="en-US" smtClean="0"/>
              <a:t>40</a:t>
            </a:fld>
            <a:endParaRPr lang="en-US"/>
          </a:p>
        </p:txBody>
      </p:sp>
    </p:spTree>
    <p:extLst>
      <p:ext uri="{BB962C8B-B14F-4D97-AF65-F5344CB8AC3E}">
        <p14:creationId xmlns:p14="http://schemas.microsoft.com/office/powerpoint/2010/main" val="42624924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a:t>
            </a:r>
            <a:r>
              <a:rPr lang="en-US" b="1" baseline="0" dirty="0" smtClean="0"/>
              <a:t> that we’ve gone into these first two steps and built a foundation, t</a:t>
            </a:r>
            <a:r>
              <a:rPr lang="en-US" b="1" dirty="0" smtClean="0"/>
              <a:t>he next step is to Build Your Dreams. </a:t>
            </a:r>
          </a:p>
          <a:p>
            <a:endParaRPr lang="en-US" b="1" dirty="0" smtClean="0"/>
          </a:p>
          <a:p>
            <a:r>
              <a:rPr lang="en-US" b="1" dirty="0" smtClean="0"/>
              <a:t>What are some steps that you can take in order to make sure that you are building your dreams?</a:t>
            </a:r>
          </a:p>
          <a:p>
            <a:endParaRPr lang="en-US" b="1" dirty="0" smtClean="0"/>
          </a:p>
          <a:p>
            <a:r>
              <a:rPr lang="en-US" b="0" dirty="0" smtClean="0"/>
              <a:t>ANSWERS:</a:t>
            </a:r>
          </a:p>
          <a:p>
            <a:pPr marL="228600" indent="-228600">
              <a:buAutoNum type="arabicPeriod"/>
            </a:pPr>
            <a:r>
              <a:rPr lang="en-US" b="0" dirty="0" smtClean="0"/>
              <a:t>Connect to your </a:t>
            </a:r>
            <a:r>
              <a:rPr lang="en-US" b="0" dirty="0" err="1" smtClean="0"/>
              <a:t>upline</a:t>
            </a:r>
            <a:r>
              <a:rPr lang="en-US" b="0" dirty="0" smtClean="0"/>
              <a:t> team support</a:t>
            </a:r>
          </a:p>
          <a:p>
            <a:pPr marL="685800" lvl="1" indent="-228600">
              <a:buAutoNum type="arabicPeriod"/>
            </a:pPr>
            <a:r>
              <a:rPr lang="en-US" b="0" dirty="0" smtClean="0"/>
              <a:t>Name</a:t>
            </a:r>
          </a:p>
          <a:p>
            <a:pPr marL="685800" lvl="1" indent="-228600">
              <a:buAutoNum type="arabicPeriod"/>
            </a:pPr>
            <a:r>
              <a:rPr lang="en-US" b="0" dirty="0" smtClean="0"/>
              <a:t>Email</a:t>
            </a:r>
          </a:p>
          <a:p>
            <a:pPr marL="685800" lvl="1" indent="-228600">
              <a:buAutoNum type="arabicPeriod"/>
            </a:pPr>
            <a:r>
              <a:rPr lang="en-US" b="0" dirty="0" smtClean="0"/>
              <a:t>Phone</a:t>
            </a:r>
          </a:p>
          <a:p>
            <a:pPr marL="228600" lvl="0" indent="-228600">
              <a:buAutoNum type="arabicPeriod"/>
            </a:pPr>
            <a:r>
              <a:rPr lang="en-US" b="0" dirty="0" smtClean="0"/>
              <a:t>Attend Team Calls and connect to Facebook Groups</a:t>
            </a:r>
          </a:p>
          <a:p>
            <a:pPr marL="228600" lvl="0" indent="-228600">
              <a:buAutoNum type="arabicPeriod"/>
            </a:pPr>
            <a:r>
              <a:rPr lang="en-US" b="0" dirty="0" smtClean="0"/>
              <a:t>Get the </a:t>
            </a:r>
            <a:r>
              <a:rPr lang="en-US" b="0" i="1" dirty="0" smtClean="0"/>
              <a:t>Build</a:t>
            </a:r>
            <a:r>
              <a:rPr lang="en-US" b="0" dirty="0" smtClean="0"/>
              <a:t> guide</a:t>
            </a:r>
          </a:p>
          <a:p>
            <a:pPr marL="0" lvl="0" indent="0">
              <a:buNone/>
            </a:pPr>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41</a:t>
            </a:fld>
            <a:endParaRPr lang="en-US"/>
          </a:p>
        </p:txBody>
      </p:sp>
    </p:spTree>
    <p:extLst>
      <p:ext uri="{BB962C8B-B14F-4D97-AF65-F5344CB8AC3E}">
        <p14:creationId xmlns:p14="http://schemas.microsoft.com/office/powerpoint/2010/main" val="30682045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 that we are ready to Fuel Your Launch, let’s take a moment and set a goal. What is your goal to reach Elite?</a:t>
            </a:r>
          </a:p>
          <a:p>
            <a:endParaRPr lang="en-US" b="1" dirty="0" smtClean="0"/>
          </a:p>
          <a:p>
            <a:r>
              <a:rPr lang="en-US" b="1" dirty="0" smtClean="0"/>
              <a:t>If you are an Elite, how about the next Rank that you need to obtain? How much money do you want to make at the end of 90 days? How about in one year?</a:t>
            </a:r>
          </a:p>
          <a:p>
            <a:endParaRPr lang="en-US" b="1" dirty="0" smtClean="0"/>
          </a:p>
          <a:p>
            <a:r>
              <a:rPr lang="en-US" b="1" dirty="0" smtClean="0"/>
              <a:t>Take a minute and think about this. Write down your goals.</a:t>
            </a:r>
          </a:p>
          <a:p>
            <a:endParaRPr lang="en-US" b="1" dirty="0" smtClean="0"/>
          </a:p>
          <a:p>
            <a:r>
              <a:rPr lang="en-US" b="0" i="1" dirty="0" smtClean="0"/>
              <a:t>(Give everyone a minute to write</a:t>
            </a:r>
            <a:r>
              <a:rPr lang="en-US" b="0" i="1" baseline="0" dirty="0" smtClean="0"/>
              <a:t> their goals)</a:t>
            </a:r>
          </a:p>
          <a:p>
            <a:endParaRPr lang="en-US" b="0"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42</a:t>
            </a:fld>
            <a:endParaRPr lang="en-US"/>
          </a:p>
        </p:txBody>
      </p:sp>
    </p:spTree>
    <p:extLst>
      <p:ext uri="{BB962C8B-B14F-4D97-AF65-F5344CB8AC3E}">
        <p14:creationId xmlns:p14="http://schemas.microsoft.com/office/powerpoint/2010/main" val="2055083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Now</a:t>
            </a:r>
            <a:r>
              <a:rPr lang="en-US" b="1" baseline="0" dirty="0" smtClean="0"/>
              <a:t> a</a:t>
            </a:r>
            <a:r>
              <a:rPr lang="en-US" b="1" dirty="0" smtClean="0"/>
              <a:t>s a dōTERRA</a:t>
            </a:r>
            <a:r>
              <a:rPr lang="en-US" b="1" baseline="0" dirty="0" smtClean="0"/>
              <a:t> Wellness Advocate, each of you is a solutions provider. Your job is to teach and to educate those you come in contact with and provide them with solutions to the challenges they’re facing.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43</a:t>
            </a:fld>
            <a:endParaRPr lang="en-US"/>
          </a:p>
        </p:txBody>
      </p:sp>
    </p:spTree>
    <p:extLst>
      <p:ext uri="{BB962C8B-B14F-4D97-AF65-F5344CB8AC3E}">
        <p14:creationId xmlns:p14="http://schemas.microsoft.com/office/powerpoint/2010/main" val="857265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 doTERRA Wellness Advocate shares a new kind of healthcare. We teach “with a book and a box” </a:t>
            </a:r>
            <a:r>
              <a:rPr lang="en-US" b="0" dirty="0" smtClean="0"/>
              <a:t>(an oil reference guide and box of doTERRA CPTG© essential oils)</a:t>
            </a:r>
            <a:r>
              <a:rPr lang="en-US" b="1" dirty="0" smtClean="0"/>
              <a:t>, that you are prepared to address about 80 percent of your health priorities at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44</a:t>
            </a:fld>
            <a:endParaRPr lang="en-US"/>
          </a:p>
        </p:txBody>
      </p:sp>
    </p:spTree>
    <p:extLst>
      <p:ext uri="{BB962C8B-B14F-4D97-AF65-F5344CB8AC3E}">
        <p14:creationId xmlns:p14="http://schemas.microsoft.com/office/powerpoint/2010/main" val="2509220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By choosing to be the solutions provider in your own home, your experiences create enthusiasm to share with others. During every interaction with prospective members, paint a picture of self-directed wellness.</a:t>
            </a:r>
            <a:r>
              <a:rPr lang="en-US" b="1" baseline="0" dirty="0" smtClean="0"/>
              <a:t> They can feel empowered knowing that if they get these oils they can use them in so many aspects of their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45</a:t>
            </a:fld>
            <a:endParaRPr lang="en-US"/>
          </a:p>
        </p:txBody>
      </p:sp>
    </p:spTree>
    <p:extLst>
      <p:ext uri="{BB962C8B-B14F-4D97-AF65-F5344CB8AC3E}">
        <p14:creationId xmlns:p14="http://schemas.microsoft.com/office/powerpoint/2010/main" val="28304869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Empowered Success program enables you to become</a:t>
            </a:r>
            <a:r>
              <a:rPr lang="en-US" b="1" baseline="0" dirty="0" smtClean="0"/>
              <a:t> that solutions provider. </a:t>
            </a:r>
            <a:r>
              <a:rPr lang="en-US" b="1" dirty="0" smtClean="0"/>
              <a:t>Commit to, and schedule, your PIPES activities. This guide provides you with details on how to effectively engage in the essentials of launching your business.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46</a:t>
            </a:fld>
            <a:endParaRPr lang="en-US"/>
          </a:p>
        </p:txBody>
      </p:sp>
    </p:spTree>
    <p:extLst>
      <p:ext uri="{BB962C8B-B14F-4D97-AF65-F5344CB8AC3E}">
        <p14:creationId xmlns:p14="http://schemas.microsoft.com/office/powerpoint/2010/main" val="3850158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 couple of tips for connecting authentically.</a:t>
            </a:r>
          </a:p>
          <a:p>
            <a:endParaRPr lang="en-US" b="1" dirty="0" smtClean="0"/>
          </a:p>
          <a:p>
            <a:r>
              <a:rPr lang="en-US" b="1" dirty="0" smtClean="0"/>
              <a:t>1. Be authentically you and naturally share your experiences to expose others to the possibilities.</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2. With this positive exposure, invite your prospects to learn more at a class or one-one-one presentation where you offer the opportunity to </a:t>
            </a:r>
            <a:r>
              <a:rPr lang="en-US" b="1" dirty="0" err="1" smtClean="0"/>
              <a:t>enrol</a:t>
            </a:r>
            <a:r>
              <a:rPr lang="en-US" b="1" dirty="0" smtClean="0"/>
              <a: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47</a:t>
            </a:fld>
            <a:endParaRPr lang="en-US"/>
          </a:p>
        </p:txBody>
      </p:sp>
    </p:spTree>
    <p:extLst>
      <p:ext uri="{BB962C8B-B14F-4D97-AF65-F5344CB8AC3E}">
        <p14:creationId xmlns:p14="http://schemas.microsoft.com/office/powerpoint/2010/main" val="13166733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There are four essential skills to help you launch.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smtClean="0"/>
              <a:t>(go over skills listed)</a:t>
            </a:r>
            <a:endParaRPr lang="en-US" i="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48</a:t>
            </a:fld>
            <a:endParaRPr lang="en-US"/>
          </a:p>
        </p:txBody>
      </p:sp>
    </p:spTree>
    <p:extLst>
      <p:ext uri="{BB962C8B-B14F-4D97-AF65-F5344CB8AC3E}">
        <p14:creationId xmlns:p14="http://schemas.microsoft.com/office/powerpoint/2010/main" val="27321069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Next we’re going to look into scheduling</a:t>
            </a:r>
            <a:r>
              <a:rPr lang="en-US" b="1" baseline="0" dirty="0" smtClean="0"/>
              <a:t> your time and how it can set you up for success.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49</a:t>
            </a:fld>
            <a:endParaRPr lang="en-US"/>
          </a:p>
        </p:txBody>
      </p:sp>
    </p:spTree>
    <p:extLst>
      <p:ext uri="{BB962C8B-B14F-4D97-AF65-F5344CB8AC3E}">
        <p14:creationId xmlns:p14="http://schemas.microsoft.com/office/powerpoint/2010/main" val="126690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Quote: </a:t>
            </a:r>
            <a:r>
              <a:rPr lang="en-US" b="1" dirty="0" smtClean="0"/>
              <a:t>“Don’t judge each day by the harvest you reap, but by that seeds that you plant.” – Robert Louis Stevenson</a:t>
            </a:r>
          </a:p>
          <a:p>
            <a:endParaRPr lang="en-US" b="1" dirty="0" smtClean="0"/>
          </a:p>
          <a:p>
            <a:r>
              <a:rPr lang="en-US" b="1" dirty="0" smtClean="0"/>
              <a:t>We need to make sure that we understand that Success is Scheduled. </a:t>
            </a:r>
          </a:p>
          <a:p>
            <a:endParaRPr lang="en-US" b="1" dirty="0" smtClean="0"/>
          </a:p>
          <a:p>
            <a:r>
              <a:rPr lang="en-US" b="1" dirty="0" smtClean="0"/>
              <a:t>When scheduling, keep your 30 day goal in mind</a:t>
            </a:r>
            <a:r>
              <a:rPr lang="en-US" b="1" baseline="0" dirty="0" smtClean="0"/>
              <a:t> as well as anything that might get in the way of meeting that goal </a:t>
            </a:r>
            <a:r>
              <a:rPr lang="en-US" b="1" baseline="0" dirty="0" smtClean="0"/>
              <a:t>– holidays</a:t>
            </a:r>
            <a:r>
              <a:rPr lang="en-US" b="1" baseline="0" dirty="0" smtClean="0"/>
              <a:t>, vacation, etc.</a:t>
            </a:r>
            <a:endParaRPr lang="en-US" b="1" dirty="0" smtClean="0"/>
          </a:p>
          <a:p>
            <a:endParaRPr lang="en-US" b="1" dirty="0" smtClean="0"/>
          </a:p>
          <a:p>
            <a:r>
              <a:rPr lang="en-US" b="1" dirty="0" smtClean="0"/>
              <a:t>So let’s talk about how you can schedule success into your calendar each day that you are planning on building this business. What ideas do you have?</a:t>
            </a:r>
          </a:p>
          <a:p>
            <a:endParaRPr lang="en-US" b="1" dirty="0" smtClean="0"/>
          </a:p>
          <a:p>
            <a:r>
              <a:rPr lang="en-US" b="0" i="1" dirty="0" smtClean="0"/>
              <a:t>(Give time for feedback</a:t>
            </a:r>
            <a:r>
              <a:rPr lang="en-US" b="0" i="1" baseline="0" dirty="0" smtClean="0"/>
              <a:t> and comments)</a:t>
            </a:r>
            <a:endParaRPr lang="en-US" b="0" i="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50</a:t>
            </a:fld>
            <a:endParaRPr lang="en-US"/>
          </a:p>
        </p:txBody>
      </p:sp>
    </p:spTree>
    <p:extLst>
      <p:ext uri="{BB962C8B-B14F-4D97-AF65-F5344CB8AC3E}">
        <p14:creationId xmlns:p14="http://schemas.microsoft.com/office/powerpoint/2010/main" val="18333809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 more people experience your message, more people will </a:t>
            </a:r>
            <a:r>
              <a:rPr lang="en-US" b="1" dirty="0" err="1" smtClean="0"/>
              <a:t>enrol</a:t>
            </a:r>
            <a:r>
              <a:rPr lang="en-US" b="1" dirty="0" smtClean="0"/>
              <a:t>, and you will change more lives. </a:t>
            </a:r>
          </a:p>
          <a:p>
            <a:endParaRPr lang="en-US" b="1" dirty="0" smtClean="0"/>
          </a:p>
          <a:p>
            <a:r>
              <a:rPr lang="en-US" b="1" dirty="0" smtClean="0"/>
              <a:t>Start sharing with your own warm market of trusted and established relationships. As they fall in love with dōTERRA, they naturally become an ongoing source of contacts.  </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smtClean="0"/>
          </a:p>
        </p:txBody>
      </p:sp>
      <p:sp>
        <p:nvSpPr>
          <p:cNvPr id="4" name="Slide Number Placeholder 3"/>
          <p:cNvSpPr>
            <a:spLocks noGrp="1"/>
          </p:cNvSpPr>
          <p:nvPr>
            <p:ph type="sldNum" sz="quarter" idx="10"/>
          </p:nvPr>
        </p:nvSpPr>
        <p:spPr/>
        <p:txBody>
          <a:bodyPr/>
          <a:lstStyle/>
          <a:p>
            <a:fld id="{9F9870D0-5635-4455-878E-C10EF73D7CFE}" type="slidenum">
              <a:rPr lang="en-US" smtClean="0"/>
              <a:t>51</a:t>
            </a:fld>
            <a:endParaRPr lang="en-US"/>
          </a:p>
        </p:txBody>
      </p:sp>
    </p:spTree>
    <p:extLst>
      <p:ext uri="{BB962C8B-B14F-4D97-AF65-F5344CB8AC3E}">
        <p14:creationId xmlns:p14="http://schemas.microsoft.com/office/powerpoint/2010/main" val="25545379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month, you need to commit to do these three things. </a:t>
            </a:r>
          </a:p>
          <a:p>
            <a:r>
              <a:rPr lang="en-US" b="1" dirty="0" smtClean="0"/>
              <a:t>If you do these three things, Success will happen. </a:t>
            </a:r>
          </a:p>
          <a:p>
            <a:r>
              <a:rPr lang="en-US" b="1" dirty="0" smtClean="0"/>
              <a:t>So focus on these three things in your first month.</a:t>
            </a:r>
          </a:p>
          <a:p>
            <a:pPr marL="228600" indent="-228600">
              <a:buAutoNum type="arabicPeriod"/>
            </a:pPr>
            <a:r>
              <a:rPr lang="en-US" b="1" dirty="0" smtClean="0"/>
              <a:t>Invite 45 People</a:t>
            </a:r>
          </a:p>
          <a:p>
            <a:pPr marL="228600" indent="-228600">
              <a:buAutoNum type="arabicPeriod"/>
            </a:pPr>
            <a:r>
              <a:rPr lang="en-US" b="1" dirty="0" smtClean="0"/>
              <a:t>Schedule 3 classes or 15 one-on-ones</a:t>
            </a:r>
          </a:p>
          <a:p>
            <a:pPr marL="228600" indent="-228600">
              <a:buAutoNum type="arabicPeriod"/>
            </a:pPr>
            <a:r>
              <a:rPr lang="en-US" b="1" dirty="0" smtClean="0"/>
              <a:t>Set time to invest in your business</a:t>
            </a:r>
          </a:p>
          <a:p>
            <a:endParaRPr lang="en-US" b="1" dirty="0" smtClean="0"/>
          </a:p>
          <a:p>
            <a:r>
              <a:rPr lang="en-US" b="1" dirty="0" smtClean="0"/>
              <a:t>Is there anything else you think that you can do to be successful during your launch month?</a:t>
            </a:r>
          </a:p>
          <a:p>
            <a:r>
              <a:rPr lang="en-US" i="1" dirty="0" smtClean="0"/>
              <a:t>(Wait for responses)</a:t>
            </a:r>
          </a:p>
          <a:p>
            <a:endParaRPr lang="en-US"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52</a:t>
            </a:fld>
            <a:endParaRPr lang="en-US"/>
          </a:p>
        </p:txBody>
      </p:sp>
    </p:spTree>
    <p:extLst>
      <p:ext uri="{BB962C8B-B14F-4D97-AF65-F5344CB8AC3E}">
        <p14:creationId xmlns:p14="http://schemas.microsoft.com/office/powerpoint/2010/main" val="1426859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You want to Refine Your Prospects so we are going to do that next. </a:t>
            </a:r>
            <a:r>
              <a:rPr lang="en-US" dirty="0" smtClean="0"/>
              <a:t>(You can explain how to filter your list down as shown in the image.)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53</a:t>
            </a:fld>
            <a:endParaRPr lang="en-US"/>
          </a:p>
        </p:txBody>
      </p:sp>
    </p:spTree>
    <p:extLst>
      <p:ext uri="{BB962C8B-B14F-4D97-AF65-F5344CB8AC3E}">
        <p14:creationId xmlns:p14="http://schemas.microsoft.com/office/powerpoint/2010/main" val="25921256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Let’s refine your list from the Build and Share guides and track your PIPES activities with your top 25 prospects.</a:t>
            </a:r>
            <a:r>
              <a:rPr lang="en-US" b="1" baseline="0" dirty="0" smtClean="0"/>
              <a:t> T</a:t>
            </a:r>
            <a:r>
              <a:rPr lang="en-US" b="1" dirty="0" smtClean="0"/>
              <a:t>his is the first and only time I am going to tell you to take out your phones and search for contacts, social media friends and ideas for people you know who values health, purpose, and freedom.</a:t>
            </a:r>
          </a:p>
          <a:p>
            <a:endParaRPr lang="en-US" b="1" dirty="0" smtClean="0"/>
          </a:p>
          <a:p>
            <a:r>
              <a:rPr lang="en-US" b="1" dirty="0" smtClean="0"/>
              <a:t>As new people come to mind and into your life, add them to your list to keep up the flow. Identify builders who stand out as those with higher capacity for success.</a:t>
            </a:r>
          </a:p>
          <a:p>
            <a:endParaRPr lang="en-US" b="1" dirty="0" smtClean="0"/>
          </a:p>
          <a:p>
            <a:r>
              <a:rPr lang="en-US" b="1" dirty="0" smtClean="0"/>
              <a:t>We are going to take 6 minutes for you to sit there and think about these people. Right them down. </a:t>
            </a:r>
          </a:p>
          <a:p>
            <a:r>
              <a:rPr lang="en-US" b="1" dirty="0" smtClean="0"/>
              <a:t>Remember, today is your moment to Launch this business. Do not be shy. In fact, I just remembered that I met a great person,</a:t>
            </a:r>
            <a:r>
              <a:rPr lang="en-US" dirty="0" smtClean="0"/>
              <a:t> </a:t>
            </a:r>
            <a:r>
              <a:rPr lang="en-US" i="1" dirty="0" smtClean="0"/>
              <a:t>(Fill in someone that you as the presenter wants to share with in the next week.)</a:t>
            </a:r>
          </a:p>
          <a:p>
            <a:endParaRPr lang="en-US" dirty="0" smtClean="0"/>
          </a:p>
          <a:p>
            <a:r>
              <a:rPr lang="en-US" b="1" dirty="0" smtClean="0"/>
              <a:t>So don’t wait, get started right now. </a:t>
            </a:r>
          </a:p>
          <a:p>
            <a:endParaRPr lang="en-US" b="1" dirty="0" smtClean="0"/>
          </a:p>
          <a:p>
            <a:r>
              <a:rPr lang="en-US" b="1" dirty="0" smtClean="0"/>
              <a:t>Ready, Go! </a:t>
            </a:r>
            <a:r>
              <a:rPr lang="en-US" i="1" dirty="0" smtClean="0"/>
              <a:t>(Wait 6 minutes and play music with no words.)</a:t>
            </a:r>
          </a:p>
          <a:p>
            <a:endParaRPr lang="en-US" dirty="0" smtClean="0"/>
          </a:p>
          <a:p>
            <a:r>
              <a:rPr lang="en-US" b="1" dirty="0" smtClean="0"/>
              <a:t>Ok, I want to know how many of you were able to put down more than 10 names? More than 15? More than 20? How about all 25? That is incredible! Now I know that you are ready to go. </a:t>
            </a:r>
          </a:p>
          <a:p>
            <a:endParaRPr lang="en-US" b="1" dirty="0" smtClean="0"/>
          </a:p>
          <a:p>
            <a:r>
              <a:rPr lang="en-US" b="1" dirty="0" smtClean="0"/>
              <a:t>So that is the first step - Prepare. Now we are going to move on to the next step in the PIPES process.</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54</a:t>
            </a:fld>
            <a:endParaRPr lang="en-US"/>
          </a:p>
        </p:txBody>
      </p:sp>
    </p:spTree>
    <p:extLst>
      <p:ext uri="{BB962C8B-B14F-4D97-AF65-F5344CB8AC3E}">
        <p14:creationId xmlns:p14="http://schemas.microsoft.com/office/powerpoint/2010/main" val="36211159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a:t>
            </a:r>
            <a:r>
              <a:rPr lang="en-US" b="1" baseline="0" dirty="0" smtClean="0"/>
              <a:t> second step in the PIPS process is, </a:t>
            </a:r>
            <a:r>
              <a:rPr lang="en-US" b="1" dirty="0" smtClean="0"/>
              <a:t>Invite – This is where we are going to start talking about specific action steps that you can take to fulfill the vision that you have written down.</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55</a:t>
            </a:fld>
            <a:endParaRPr lang="en-US"/>
          </a:p>
        </p:txBody>
      </p:sp>
    </p:spTree>
    <p:extLst>
      <p:ext uri="{BB962C8B-B14F-4D97-AF65-F5344CB8AC3E}">
        <p14:creationId xmlns:p14="http://schemas.microsoft.com/office/powerpoint/2010/main" val="3906847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Let’s go back to something</a:t>
            </a:r>
            <a:r>
              <a:rPr lang="en-US" b="1" baseline="0" dirty="0" smtClean="0"/>
              <a:t> that we already learned today. We learned what we do and what we do is provide solutions. </a:t>
            </a:r>
          </a:p>
          <a:p>
            <a:r>
              <a:rPr lang="en-US" b="1" baseline="0" dirty="0" smtClean="0"/>
              <a:t>We don’t just have health solutions but we can share the prospect with the individuals we talk to that they can become their own solutions provider and they don’t just have to rely on us.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56</a:t>
            </a:fld>
            <a:endParaRPr lang="en-US"/>
          </a:p>
        </p:txBody>
      </p:sp>
    </p:spTree>
    <p:extLst>
      <p:ext uri="{BB962C8B-B14F-4D97-AF65-F5344CB8AC3E}">
        <p14:creationId xmlns:p14="http://schemas.microsoft.com/office/powerpoint/2010/main" val="26832578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dōTERRA</a:t>
            </a:r>
            <a:r>
              <a:rPr lang="en-US" sz="1200" b="1" kern="1200" baseline="300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 is a relationship business. Anchor your attitude in the belief that caring is the most important gift you give everyone you connect with. Whether with an existing relationship or someone new, build trust in every interaction. Seek to change lives by sharing what you love, no matter where you are or who you are with.</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57</a:t>
            </a:fld>
            <a:endParaRPr lang="en-US"/>
          </a:p>
        </p:txBody>
      </p:sp>
    </p:spTree>
    <p:extLst>
      <p:ext uri="{BB962C8B-B14F-4D97-AF65-F5344CB8AC3E}">
        <p14:creationId xmlns:p14="http://schemas.microsoft.com/office/powerpoint/2010/main" val="35196826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This is a three step</a:t>
            </a:r>
            <a:r>
              <a:rPr lang="en-US" b="1" baseline="0" dirty="0" smtClean="0"/>
              <a:t> process and in the Launch guide it walks you through each step. We’ve already talked a little bit about connecting with the people you talk to and now we’re going to move into step 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58</a:t>
            </a:fld>
            <a:endParaRPr lang="en-US"/>
          </a:p>
        </p:txBody>
      </p:sp>
    </p:spTree>
    <p:extLst>
      <p:ext uri="{BB962C8B-B14F-4D97-AF65-F5344CB8AC3E}">
        <p14:creationId xmlns:p14="http://schemas.microsoft.com/office/powerpoint/2010/main" val="4140871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We’re going to practice</a:t>
            </a:r>
            <a:r>
              <a:rPr lang="en-US" sz="1200" b="1" baseline="0" dirty="0" smtClean="0">
                <a:solidFill>
                  <a:schemeClr val="tx1">
                    <a:lumMod val="50000"/>
                    <a:lumOff val="50000"/>
                  </a:schemeClr>
                </a:solidFill>
                <a:latin typeface="Brandon Text Light" charset="0"/>
                <a:ea typeface="Hello Beautiful" charset="0"/>
                <a:cs typeface="Hello Beautiful" charset="0"/>
              </a:rPr>
              <a:t> this through a role play. </a:t>
            </a:r>
            <a:r>
              <a:rPr lang="en-US" sz="1200" b="1" dirty="0" smtClean="0">
                <a:solidFill>
                  <a:schemeClr val="tx1">
                    <a:lumMod val="50000"/>
                    <a:lumOff val="50000"/>
                  </a:schemeClr>
                </a:solidFill>
                <a:latin typeface="Brandon Text Light" charset="0"/>
                <a:ea typeface="Hello Beautiful" charset="0"/>
                <a:cs typeface="Hello Beautiful" charset="0"/>
              </a:rPr>
              <a:t>Pick someone new that you haven’t worked with yet. Get up and move if you need to. You have 30 seconds to find someone. </a:t>
            </a:r>
            <a:r>
              <a:rPr lang="en-US" sz="1200" i="1" dirty="0" smtClean="0">
                <a:solidFill>
                  <a:schemeClr val="tx1">
                    <a:lumMod val="50000"/>
                    <a:lumOff val="50000"/>
                  </a:schemeClr>
                </a:solidFill>
                <a:latin typeface="Brandon Text Light" charset="0"/>
                <a:ea typeface="Hello Beautiful" charset="0"/>
                <a:cs typeface="Hello Beautiful" charset="0"/>
              </a:rPr>
              <a:t>(wait 30 seconds</a:t>
            </a:r>
            <a:r>
              <a:rPr lang="en-US" sz="1200" i="1" baseline="0" dirty="0" smtClean="0">
                <a:solidFill>
                  <a:schemeClr val="tx1">
                    <a:lumMod val="50000"/>
                    <a:lumOff val="50000"/>
                  </a:schemeClr>
                </a:solidFill>
                <a:latin typeface="Brandon Text Light" charset="0"/>
                <a:ea typeface="Hello Beautiful" charset="0"/>
                <a:cs typeface="Hello Beautiful" charset="0"/>
              </a:rPr>
              <a:t> for the participants to pair up) </a:t>
            </a:r>
            <a:r>
              <a:rPr lang="en-US" sz="1200" b="1" dirty="0" smtClean="0">
                <a:solidFill>
                  <a:schemeClr val="tx1">
                    <a:lumMod val="50000"/>
                    <a:lumOff val="50000"/>
                  </a:schemeClr>
                </a:solidFill>
                <a:latin typeface="Brandon Text Light" charset="0"/>
                <a:ea typeface="Hello Beautiful" charset="0"/>
                <a:cs typeface="Hello Beautiful" charset="0"/>
              </a:rPr>
              <a:t>Great.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Now I want the person wearing the lightest colored shirt to start. You will be inviting the other person with one of the invitations on Page 8. Now the other person, when you get invited, I want you to give the rudest response ever. </a:t>
            </a:r>
            <a:r>
              <a:rPr lang="en-US" sz="1200" i="1" dirty="0" smtClean="0">
                <a:solidFill>
                  <a:schemeClr val="tx1">
                    <a:lumMod val="50000"/>
                    <a:lumOff val="50000"/>
                  </a:schemeClr>
                </a:solidFill>
                <a:latin typeface="Brandon Text Light" charset="0"/>
                <a:ea typeface="Hello Beautiful" charset="0"/>
                <a:cs typeface="Hello Beautiful" charset="0"/>
              </a:rPr>
              <a:t>(You can say something funny like, ”No swearing”) </a:t>
            </a:r>
            <a:r>
              <a:rPr lang="en-US" sz="1200" b="1" dirty="0" smtClean="0">
                <a:solidFill>
                  <a:schemeClr val="tx1">
                    <a:lumMod val="50000"/>
                    <a:lumOff val="50000"/>
                  </a:schemeClr>
                </a:solidFill>
                <a:latin typeface="Brandon Text Light" charset="0"/>
                <a:ea typeface="Hello Beautiful" charset="0"/>
                <a:cs typeface="Hello Beautiful" charset="0"/>
              </a:rPr>
              <a:t>Trust me, it will be ok. But I need you to be totally mean when you say that you are not interested. Is anyone scared about this activity yet? </a:t>
            </a:r>
            <a:r>
              <a:rPr lang="en-US" sz="1200" i="1" dirty="0" smtClean="0">
                <a:solidFill>
                  <a:schemeClr val="tx1">
                    <a:lumMod val="50000"/>
                    <a:lumOff val="50000"/>
                  </a:schemeClr>
                </a:solidFill>
                <a:latin typeface="Brandon Text Light" charset="0"/>
                <a:ea typeface="Hello Beautiful" charset="0"/>
                <a:cs typeface="Hello Beautiful" charset="0"/>
              </a:rPr>
              <a:t>(Laugh a little) </a:t>
            </a:r>
            <a:r>
              <a:rPr lang="en-US" sz="1200" b="1" dirty="0" smtClean="0">
                <a:solidFill>
                  <a:schemeClr val="tx1">
                    <a:lumMod val="50000"/>
                    <a:lumOff val="50000"/>
                  </a:schemeClr>
                </a:solidFill>
                <a:latin typeface="Brandon Text Light" charset="0"/>
                <a:ea typeface="Hello Beautiful" charset="0"/>
                <a:cs typeface="Hello Beautiful" charset="0"/>
              </a:rPr>
              <a:t>You have 1 minute to invite and reject. 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smtClean="0">
                <a:solidFill>
                  <a:schemeClr val="tx1">
                    <a:lumMod val="50000"/>
                    <a:lumOff val="50000"/>
                  </a:schemeClr>
                </a:solidFill>
                <a:latin typeface="Brandon Text Light" charset="0"/>
                <a:ea typeface="Hello Beautiful" charset="0"/>
                <a:cs typeface="Hello Beautiful" charset="0"/>
              </a:rPr>
              <a:t>(Wait one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Stop.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Was that scary? Did it kill you? Now switch. The roles are reversed and the first group gets their revenge. Remember you need to reject their offer. You have 1 minute. Go! </a:t>
            </a:r>
            <a:r>
              <a:rPr lang="en-US" sz="1200" i="1" dirty="0" smtClean="0">
                <a:solidFill>
                  <a:schemeClr val="tx1">
                    <a:lumMod val="50000"/>
                    <a:lumOff val="50000"/>
                  </a:schemeClr>
                </a:solidFill>
                <a:latin typeface="Brandon Text Light" charset="0"/>
                <a:ea typeface="Hello Beautiful" charset="0"/>
                <a:cs typeface="Hello Beautiful" charset="0"/>
              </a:rPr>
              <a:t>(Wait one minute)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Stop.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Was that scary? Did it kill you? How bad was it? </a:t>
            </a:r>
            <a:r>
              <a:rPr lang="en-US" sz="1200" i="1" dirty="0" smtClean="0">
                <a:solidFill>
                  <a:schemeClr val="tx1">
                    <a:lumMod val="50000"/>
                    <a:lumOff val="50000"/>
                  </a:schemeClr>
                </a:solidFill>
                <a:latin typeface="Brandon Text Light" charset="0"/>
                <a:ea typeface="Hello Beautiful" charset="0"/>
                <a:cs typeface="Hello Beautiful" charset="0"/>
              </a:rPr>
              <a:t>(Get some responses. Try to reinforce the fact that they are not damaged and when they hear No, they can think, 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Ok Let’s try this one more time. This time you have to accept the invitation and be excited!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Ready first person? Use one of these prompts in Page 8 and this time the other person will accept your offer. You have 1 minute. Go! </a:t>
            </a:r>
            <a:r>
              <a:rPr lang="en-US" sz="1200" i="1" dirty="0" smtClean="0">
                <a:solidFill>
                  <a:schemeClr val="tx1">
                    <a:lumMod val="50000"/>
                    <a:lumOff val="50000"/>
                  </a:schemeClr>
                </a:solidFill>
                <a:latin typeface="Brandon Text Light" charset="0"/>
                <a:ea typeface="Hello Beautiful" charset="0"/>
                <a:cs typeface="Hello Beautiful" charset="0"/>
              </a:rPr>
              <a:t>(Wait 1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Stop. How was that? Did it feel good? </a:t>
            </a:r>
            <a:r>
              <a:rPr lang="en-US" sz="1200" i="1" dirty="0" smtClean="0">
                <a:solidFill>
                  <a:schemeClr val="tx1">
                    <a:lumMod val="50000"/>
                    <a:lumOff val="50000"/>
                  </a:schemeClr>
                </a:solidFill>
                <a:latin typeface="Brandon Text Light" charset="0"/>
                <a:ea typeface="Hello Beautiful" charset="0"/>
                <a:cs typeface="Hello Beautiful" charset="0"/>
              </a:rPr>
              <a:t>(Get some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Now switch. You have 1 minute. The person being offered will have to accept your invitation. Go! </a:t>
            </a:r>
            <a:r>
              <a:rPr lang="en-US" sz="1200" i="1" dirty="0" smtClean="0">
                <a:solidFill>
                  <a:schemeClr val="tx1">
                    <a:lumMod val="50000"/>
                    <a:lumOff val="50000"/>
                  </a:schemeClr>
                </a:solidFill>
                <a:latin typeface="Brandon Text Light" charset="0"/>
                <a:ea typeface="Hello Beautiful" charset="0"/>
                <a:cs typeface="Hello Beautiful" charset="0"/>
              </a:rPr>
              <a:t>(Wait 1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Stop. How was that? Did it feel good? </a:t>
            </a:r>
            <a:r>
              <a:rPr lang="en-US" sz="1200" i="1" dirty="0" smtClean="0">
                <a:solidFill>
                  <a:schemeClr val="tx1">
                    <a:lumMod val="50000"/>
                    <a:lumOff val="50000"/>
                  </a:schemeClr>
                </a:solidFill>
                <a:latin typeface="Brandon Text Light" charset="0"/>
                <a:ea typeface="Hello Beautiful" charset="0"/>
                <a:cs typeface="Hello Beautiful" charset="0"/>
              </a:rPr>
              <a:t>(Get some responses.)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59</a:t>
            </a:fld>
            <a:endParaRPr lang="en-US"/>
          </a:p>
        </p:txBody>
      </p:sp>
    </p:spTree>
    <p:extLst>
      <p:ext uri="{BB962C8B-B14F-4D97-AF65-F5344CB8AC3E}">
        <p14:creationId xmlns:p14="http://schemas.microsoft.com/office/powerpoint/2010/main" val="22215266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You don’t need to be an expert to successfully invite people to become their own solutions provider. Discover what’s most important to each person by taking a genuine interest in who they are, what they are experiencing, and how you can serve them.</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60</a:t>
            </a:fld>
            <a:endParaRPr lang="en-US"/>
          </a:p>
        </p:txBody>
      </p:sp>
    </p:spTree>
    <p:extLst>
      <p:ext uri="{BB962C8B-B14F-4D97-AF65-F5344CB8AC3E}">
        <p14:creationId xmlns:p14="http://schemas.microsoft.com/office/powerpoint/2010/main" val="5156725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From there you can connect them to a presentation where they can learn more. </a:t>
            </a:r>
          </a:p>
          <a:p>
            <a:endParaRPr lang="en-US" b="1" dirty="0" smtClean="0"/>
          </a:p>
          <a:p>
            <a:r>
              <a:rPr lang="en-US" b="1" dirty="0" smtClean="0"/>
              <a:t>There are so many different</a:t>
            </a:r>
            <a:r>
              <a:rPr lang="en-US" b="1" baseline="0" dirty="0" smtClean="0"/>
              <a:t> ways that people can learn more and everyone will connect with different types of learning. So decide what would work best for them, a class, a one-on-one, having them watch a webinar etc.  Look at the scripts that we’ve provided for inviting them and decide how to use them for you.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61</a:t>
            </a:fld>
            <a:endParaRPr lang="en-US"/>
          </a:p>
        </p:txBody>
      </p:sp>
    </p:spTree>
    <p:extLst>
      <p:ext uri="{BB962C8B-B14F-4D97-AF65-F5344CB8AC3E}">
        <p14:creationId xmlns:p14="http://schemas.microsoft.com/office/powerpoint/2010/main" val="842406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We</a:t>
            </a:r>
            <a:r>
              <a:rPr lang="en-US" b="1" baseline="0" dirty="0" smtClean="0"/>
              <a:t> want to make sure that we’re doing all that we can to help people say yes and here we can see a few key tips to do that.</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62</a:t>
            </a:fld>
            <a:endParaRPr lang="en-US"/>
          </a:p>
        </p:txBody>
      </p:sp>
    </p:spTree>
    <p:extLst>
      <p:ext uri="{BB962C8B-B14F-4D97-AF65-F5344CB8AC3E}">
        <p14:creationId xmlns:p14="http://schemas.microsoft.com/office/powerpoint/2010/main" val="13046505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third</a:t>
            </a:r>
            <a:r>
              <a:rPr lang="en-US" b="1" baseline="0" dirty="0" smtClean="0"/>
              <a:t> step in the PIPES process is to </a:t>
            </a:r>
            <a:r>
              <a:rPr lang="en-US" b="1" dirty="0" smtClean="0"/>
              <a:t>Present – The next step for your prospects, after being invited to learn more, is to experience the message about the life-changing products and income-producing opportunity dōTERRA offers.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63</a:t>
            </a:fld>
            <a:endParaRPr lang="en-US"/>
          </a:p>
        </p:txBody>
      </p:sp>
    </p:spTree>
    <p:extLst>
      <p:ext uri="{BB962C8B-B14F-4D97-AF65-F5344CB8AC3E}">
        <p14:creationId xmlns:p14="http://schemas.microsoft.com/office/powerpoint/2010/main" val="36472781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Now we’re doing to look into how to present a class and how to teach.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64</a:t>
            </a:fld>
            <a:endParaRPr lang="en-US"/>
          </a:p>
        </p:txBody>
      </p:sp>
    </p:spTree>
    <p:extLst>
      <p:ext uri="{BB962C8B-B14F-4D97-AF65-F5344CB8AC3E}">
        <p14:creationId xmlns:p14="http://schemas.microsoft.com/office/powerpoint/2010/main" val="6800357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There are many</a:t>
            </a:r>
            <a:r>
              <a:rPr lang="en-US" b="1" baseline="0" dirty="0" smtClean="0"/>
              <a:t> different ways that a presentation can happen</a:t>
            </a:r>
            <a:r>
              <a:rPr lang="en-US" baseline="0" dirty="0" smtClean="0"/>
              <a:t> (talk about examples on slide). </a:t>
            </a:r>
            <a:r>
              <a:rPr lang="en-US" b="1" baseline="0" dirty="0" smtClean="0"/>
              <a:t>Find what works best for you and what works best for the people you’re teaching.</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65</a:t>
            </a:fld>
            <a:endParaRPr lang="en-US"/>
          </a:p>
        </p:txBody>
      </p:sp>
    </p:spTree>
    <p:extLst>
      <p:ext uri="{BB962C8B-B14F-4D97-AF65-F5344CB8AC3E}">
        <p14:creationId xmlns:p14="http://schemas.microsoft.com/office/powerpoint/2010/main" val="38180270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next section on the page walks you through two different types of presentations: product presentations and business presentations. </a:t>
            </a:r>
          </a:p>
          <a:p>
            <a:r>
              <a:rPr lang="en-US" baseline="0" dirty="0" smtClean="0"/>
              <a:t>(explain some of the differences between the two types of classes)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66</a:t>
            </a:fld>
            <a:endParaRPr lang="en-US"/>
          </a:p>
        </p:txBody>
      </p:sp>
    </p:spTree>
    <p:extLst>
      <p:ext uri="{BB962C8B-B14F-4D97-AF65-F5344CB8AC3E}">
        <p14:creationId xmlns:p14="http://schemas.microsoft.com/office/powerpoint/2010/main" val="22558543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a:t>
            </a:r>
            <a:r>
              <a:rPr lang="en-US" b="1" baseline="0" dirty="0" smtClean="0"/>
              <a:t> you teach:</a:t>
            </a:r>
          </a:p>
          <a:p>
            <a:endParaRPr lang="en-US" b="1" baseline="0" dirty="0" smtClean="0"/>
          </a:p>
          <a:p>
            <a:pPr marL="171450" indent="-171450">
              <a:buFont typeface="Arial" panose="020B0604020202020204" pitchFamily="34" charset="0"/>
              <a:buChar char="•"/>
            </a:pPr>
            <a:r>
              <a:rPr lang="en-US" b="1" baseline="0" dirty="0" smtClean="0"/>
              <a:t>Draw from your experiences</a:t>
            </a:r>
          </a:p>
          <a:p>
            <a:pPr marL="171450" indent="-171450">
              <a:buFont typeface="Arial" panose="020B0604020202020204" pitchFamily="34" charset="0"/>
              <a:buChar char="•"/>
            </a:pPr>
            <a:r>
              <a:rPr lang="en-US" b="1" baseline="0" dirty="0" smtClean="0"/>
              <a:t>Do what others can duplicate </a:t>
            </a:r>
          </a:p>
          <a:p>
            <a:pPr marL="171450" indent="-171450">
              <a:buFont typeface="Arial" panose="020B0604020202020204" pitchFamily="34" charset="0"/>
              <a:buChar char="•"/>
            </a:pPr>
            <a:r>
              <a:rPr lang="en-US" b="1" baseline="0" dirty="0" smtClean="0"/>
              <a:t>Share the value of opening a dōTERRA wholesale account</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67</a:t>
            </a:fld>
            <a:endParaRPr lang="en-US"/>
          </a:p>
        </p:txBody>
      </p:sp>
    </p:spTree>
    <p:extLst>
      <p:ext uri="{BB962C8B-B14F-4D97-AF65-F5344CB8AC3E}">
        <p14:creationId xmlns:p14="http://schemas.microsoft.com/office/powerpoint/2010/main" val="27775703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a:t>
            </a:r>
            <a:r>
              <a:rPr lang="en-US" b="1" baseline="0" dirty="0" smtClean="0"/>
              <a:t> Nature’s Solutions class is the one that dōTERRA has prepared for you and its job is to </a:t>
            </a:r>
            <a:r>
              <a:rPr lang="en-US" b="1" baseline="0" dirty="0" err="1" smtClean="0"/>
              <a:t>enrol</a:t>
            </a:r>
            <a:r>
              <a:rPr lang="en-US" b="1" baseline="0" dirty="0" smtClean="0"/>
              <a:t> prospects.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68</a:t>
            </a:fld>
            <a:endParaRPr lang="en-US"/>
          </a:p>
        </p:txBody>
      </p:sp>
    </p:spTree>
    <p:extLst>
      <p:ext uri="{BB962C8B-B14F-4D97-AF65-F5344CB8AC3E}">
        <p14:creationId xmlns:p14="http://schemas.microsoft.com/office/powerpoint/2010/main" val="22960970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Keep</a:t>
            </a:r>
            <a:r>
              <a:rPr lang="en-US" b="1" baseline="0" dirty="0" smtClean="0"/>
              <a:t> it simple when you’re presenting to someone for the first time. The Nature’s Solutions class focuses on three things.</a:t>
            </a:r>
          </a:p>
          <a:p>
            <a:endParaRPr lang="en-US" b="1" baseline="0" dirty="0" smtClean="0"/>
          </a:p>
          <a:p>
            <a:r>
              <a:rPr lang="en-US" sz="1200" b="1" dirty="0" smtClean="0">
                <a:solidFill>
                  <a:schemeClr val="accent6"/>
                </a:solidFill>
                <a:latin typeface="Brandon Text Light" charset="0"/>
                <a:ea typeface="Brandon Text Light" charset="0"/>
                <a:cs typeface="Brandon Text Light" charset="0"/>
              </a:rPr>
              <a:t>1. What is an essential oil</a:t>
            </a:r>
          </a:p>
          <a:p>
            <a:r>
              <a:rPr lang="en-US" sz="1200" b="1" dirty="0" smtClean="0">
                <a:solidFill>
                  <a:schemeClr val="accent6"/>
                </a:solidFill>
                <a:latin typeface="Brandon Text Light" charset="0"/>
                <a:ea typeface="Brandon Text Light" charset="0"/>
                <a:cs typeface="Brandon Text Light" charset="0"/>
              </a:rPr>
              <a:t>2. How to use them</a:t>
            </a:r>
          </a:p>
          <a:p>
            <a:r>
              <a:rPr lang="en-US" sz="1200" b="1" dirty="0" smtClean="0">
                <a:solidFill>
                  <a:schemeClr val="accent6"/>
                </a:solidFill>
                <a:latin typeface="Brandon Text Light" charset="0"/>
                <a:ea typeface="Brandon Text Light" charset="0"/>
                <a:cs typeface="Brandon Text Light" charset="0"/>
              </a:rPr>
              <a:t>3. How to get them in your home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69</a:t>
            </a:fld>
            <a:endParaRPr lang="en-US"/>
          </a:p>
        </p:txBody>
      </p:sp>
    </p:spTree>
    <p:extLst>
      <p:ext uri="{BB962C8B-B14F-4D97-AF65-F5344CB8AC3E}">
        <p14:creationId xmlns:p14="http://schemas.microsoft.com/office/powerpoint/2010/main" val="4151068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dōTERRA has also created the</a:t>
            </a:r>
            <a:r>
              <a:rPr lang="en-US" b="1" baseline="0" dirty="0" smtClean="0"/>
              <a:t> Empower Kit which contains everything you would need to host a successful class. This can enable you to get the basics for hosting a class and then you can make it your own and make sure it works for you.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70</a:t>
            </a:fld>
            <a:endParaRPr lang="en-US"/>
          </a:p>
        </p:txBody>
      </p:sp>
    </p:spTree>
    <p:extLst>
      <p:ext uri="{BB962C8B-B14F-4D97-AF65-F5344CB8AC3E}">
        <p14:creationId xmlns:p14="http://schemas.microsoft.com/office/powerpoint/2010/main" val="10545713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Par</a:t>
            </a:r>
            <a:r>
              <a:rPr lang="en-US" b="1" baseline="0" dirty="0" smtClean="0"/>
              <a:t>t of the purpose of having the class is to continue the pattern. Give the people who attend your class an opportunity to host their own class and present the message to the people they know.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71</a:t>
            </a:fld>
            <a:endParaRPr lang="en-US"/>
          </a:p>
        </p:txBody>
      </p:sp>
    </p:spTree>
    <p:extLst>
      <p:ext uri="{BB962C8B-B14F-4D97-AF65-F5344CB8AC3E}">
        <p14:creationId xmlns:p14="http://schemas.microsoft.com/office/powerpoint/2010/main" val="20478158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other half of hosting a class</a:t>
            </a:r>
            <a:r>
              <a:rPr lang="en-US" b="1" baseline="0" dirty="0" smtClean="0"/>
              <a:t> is making sure you can successfully </a:t>
            </a:r>
            <a:r>
              <a:rPr lang="en-US" b="1" baseline="0" dirty="0" err="1" smtClean="0"/>
              <a:t>enrol</a:t>
            </a:r>
            <a:r>
              <a:rPr lang="en-US" b="1" baseline="0" dirty="0" smtClean="0"/>
              <a:t> people, which is a key skill when starting your business.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72</a:t>
            </a:fld>
            <a:endParaRPr lang="en-US"/>
          </a:p>
        </p:txBody>
      </p:sp>
    </p:spTree>
    <p:extLst>
      <p:ext uri="{BB962C8B-B14F-4D97-AF65-F5344CB8AC3E}">
        <p14:creationId xmlns:p14="http://schemas.microsoft.com/office/powerpoint/2010/main" val="9268944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fourth</a:t>
            </a:r>
            <a:r>
              <a:rPr lang="en-US" b="1" baseline="0" dirty="0" smtClean="0"/>
              <a:t> step in the PIPES process is </a:t>
            </a:r>
            <a:r>
              <a:rPr lang="en-US" b="1" dirty="0" smtClean="0"/>
              <a:t>Enrol – </a:t>
            </a:r>
            <a:r>
              <a:rPr lang="en-US" b="1" dirty="0" err="1" smtClean="0"/>
              <a:t>Enroling</a:t>
            </a:r>
            <a:r>
              <a:rPr lang="en-US" b="1" dirty="0" smtClean="0"/>
              <a:t> is the apex of the presentation, when attendees choose to change their life by purchasing the products. During the class, find out why the class members are there and be prepared to offer solutions that meet their needs. Guide new </a:t>
            </a:r>
            <a:r>
              <a:rPr lang="en-US" b="1" dirty="0" err="1" smtClean="0"/>
              <a:t>enrolees</a:t>
            </a:r>
            <a:r>
              <a:rPr lang="en-US" b="1" dirty="0" smtClean="0"/>
              <a:t> on choosing the membership and kit that is best for them.</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73</a:t>
            </a:fld>
            <a:endParaRPr lang="en-US"/>
          </a:p>
        </p:txBody>
      </p:sp>
    </p:spTree>
    <p:extLst>
      <p:ext uri="{BB962C8B-B14F-4D97-AF65-F5344CB8AC3E}">
        <p14:creationId xmlns:p14="http://schemas.microsoft.com/office/powerpoint/2010/main" val="25154941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Now let’s talk</a:t>
            </a:r>
            <a:r>
              <a:rPr lang="en-US" sz="1200" b="1" baseline="0" dirty="0" smtClean="0">
                <a:solidFill>
                  <a:schemeClr val="tx1">
                    <a:lumMod val="50000"/>
                    <a:lumOff val="50000"/>
                  </a:schemeClr>
                </a:solidFill>
                <a:latin typeface="Brandon Text Light" charset="0"/>
                <a:ea typeface="Hello Beautiful" charset="0"/>
                <a:cs typeface="Hello Beautiful" charset="0"/>
              </a:rPr>
              <a:t> about how to close. </a:t>
            </a:r>
            <a:r>
              <a:rPr lang="en-US" sz="1200" b="1" dirty="0" smtClean="0">
                <a:solidFill>
                  <a:schemeClr val="tx1">
                    <a:lumMod val="50000"/>
                    <a:lumOff val="50000"/>
                  </a:schemeClr>
                </a:solidFill>
                <a:latin typeface="Brandon Text Light" charset="0"/>
                <a:ea typeface="Hello Beautiful" charset="0"/>
                <a:cs typeface="Hello Beautiful" charset="0"/>
              </a:rPr>
              <a:t>If you look on Page 11 of the </a:t>
            </a:r>
            <a:r>
              <a:rPr lang="en-US" sz="1200" b="1" i="1" dirty="0" smtClean="0">
                <a:solidFill>
                  <a:schemeClr val="tx1">
                    <a:lumMod val="50000"/>
                    <a:lumOff val="50000"/>
                  </a:schemeClr>
                </a:solidFill>
                <a:latin typeface="Brandon Text Light" charset="0"/>
                <a:ea typeface="Hello Beautiful" charset="0"/>
                <a:cs typeface="Hello Beautiful" charset="0"/>
              </a:rPr>
              <a:t>Launch</a:t>
            </a:r>
            <a:r>
              <a:rPr lang="en-US" sz="1200" b="1" dirty="0" smtClean="0">
                <a:solidFill>
                  <a:schemeClr val="tx1">
                    <a:lumMod val="50000"/>
                    <a:lumOff val="50000"/>
                  </a:schemeClr>
                </a:solidFill>
                <a:latin typeface="Brandon Text Light" charset="0"/>
                <a:ea typeface="Hello Beautiful" charset="0"/>
                <a:cs typeface="Hello Beautiful" charset="0"/>
              </a:rPr>
              <a:t> guide you will see that there are two great options to use when building a close.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Of course, we are going to practice this today so that you are completely prepared.</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74</a:t>
            </a:fld>
            <a:endParaRPr lang="en-US"/>
          </a:p>
        </p:txBody>
      </p:sp>
    </p:spTree>
    <p:extLst>
      <p:ext uri="{BB962C8B-B14F-4D97-AF65-F5344CB8AC3E}">
        <p14:creationId xmlns:p14="http://schemas.microsoft.com/office/powerpoint/2010/main" val="3017582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Ok, let’s pair up and try this. Let’s stay with your last partner and Person B will start with the invitation this time. You will have 3 minutes to get through a close. If you finish early, just start again and use a different option this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Let me demonstrate. Do I have a volunteer?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smtClean="0">
                <a:solidFill>
                  <a:schemeClr val="tx1">
                    <a:lumMod val="50000"/>
                    <a:lumOff val="50000"/>
                  </a:schemeClr>
                </a:solidFill>
                <a:latin typeface="Brandon Text Light" charset="0"/>
                <a:ea typeface="Hello Beautiful" charset="0"/>
                <a:cs typeface="Hello Beautiful" charset="0"/>
              </a:rPr>
              <a:t>(Go through the entire close from the top to the bottom.)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Are there any questions? </a:t>
            </a:r>
            <a:r>
              <a:rPr lang="en-US" sz="1200" i="1" dirty="0" smtClean="0">
                <a:solidFill>
                  <a:schemeClr val="tx1">
                    <a:lumMod val="50000"/>
                    <a:lumOff val="50000"/>
                  </a:schemeClr>
                </a:solidFill>
                <a:latin typeface="Brandon Text Light" charset="0"/>
                <a:ea typeface="Hello Beautiful" charset="0"/>
                <a:cs typeface="Hello Beautiful" charset="0"/>
              </a:rPr>
              <a:t>(If there are objections, let them know that we will cover that topic next.)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Ready, Go! </a:t>
            </a:r>
            <a:r>
              <a:rPr lang="en-US" sz="1200" i="1" dirty="0" smtClean="0">
                <a:solidFill>
                  <a:schemeClr val="tx1">
                    <a:lumMod val="50000"/>
                    <a:lumOff val="50000"/>
                  </a:schemeClr>
                </a:solidFill>
                <a:latin typeface="Brandon Text Light" charset="0"/>
                <a:ea typeface="Hello Beautiful" charset="0"/>
                <a:cs typeface="Hello Beautiful" charset="0"/>
              </a:rPr>
              <a:t>(Wait 3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lumMod val="50000"/>
                  <a:lumOff val="50000"/>
                </a:schemeClr>
              </a:solidFill>
              <a:latin typeface="Brandon Text Light" charset="0"/>
              <a:ea typeface="Hello Beautiful" charset="0"/>
              <a:cs typeface="Hello Beautifu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Now switch. And remember, stick to the script. Ready, Go! </a:t>
            </a:r>
            <a:r>
              <a:rPr lang="en-US" sz="1200" i="1" dirty="0" smtClean="0">
                <a:solidFill>
                  <a:schemeClr val="tx1">
                    <a:lumMod val="50000"/>
                    <a:lumOff val="50000"/>
                  </a:schemeClr>
                </a:solidFill>
                <a:latin typeface="Brandon Text Light" charset="0"/>
                <a:ea typeface="Hello Beautiful" charset="0"/>
                <a:cs typeface="Hello Beautiful" charset="0"/>
              </a:rPr>
              <a:t>(Wait 3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Ok, let’s get back together.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75</a:t>
            </a:fld>
            <a:endParaRPr lang="en-US"/>
          </a:p>
        </p:txBody>
      </p:sp>
    </p:spTree>
    <p:extLst>
      <p:ext uri="{BB962C8B-B14F-4D97-AF65-F5344CB8AC3E}">
        <p14:creationId xmlns:p14="http://schemas.microsoft.com/office/powerpoint/2010/main" val="23292362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While</a:t>
            </a:r>
            <a:r>
              <a:rPr lang="en-US" b="1" baseline="0" dirty="0" smtClean="0"/>
              <a:t> you’re talking with people keep these </a:t>
            </a:r>
            <a:r>
              <a:rPr lang="en-US" b="1" baseline="0" dirty="0" err="1" smtClean="0"/>
              <a:t>enroling</a:t>
            </a:r>
            <a:r>
              <a:rPr lang="en-US" b="1" baseline="0" dirty="0" smtClean="0"/>
              <a:t> tips in mind </a:t>
            </a:r>
            <a:r>
              <a:rPr lang="en-US" baseline="0" dirty="0" smtClean="0"/>
              <a:t>(go through bulleted list of tips).</a:t>
            </a:r>
          </a:p>
          <a:p>
            <a:endParaRPr lang="en-US" b="1" baseline="0" dirty="0" smtClean="0"/>
          </a:p>
          <a:p>
            <a:r>
              <a:rPr lang="en-US" b="1" baseline="0" dirty="0" smtClean="0"/>
              <a:t>If you run into objections as you’re going through your close we have some tips for overcoming them. We’ve listed out some of the most common objections that come up and questions to help resolve and address their concerns.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76</a:t>
            </a:fld>
            <a:endParaRPr lang="en-US"/>
          </a:p>
        </p:txBody>
      </p:sp>
    </p:spTree>
    <p:extLst>
      <p:ext uri="{BB962C8B-B14F-4D97-AF65-F5344CB8AC3E}">
        <p14:creationId xmlns:p14="http://schemas.microsoft.com/office/powerpoint/2010/main" val="7256830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lumMod val="50000"/>
                    <a:lumOff val="50000"/>
                  </a:schemeClr>
                </a:solidFill>
                <a:latin typeface="Brandon Text Light" charset="0"/>
                <a:ea typeface="Hello Beautiful" charset="0"/>
                <a:cs typeface="Hello Beautiful" charset="0"/>
              </a:rPr>
              <a:t>As you</a:t>
            </a:r>
            <a:r>
              <a:rPr lang="en-US" sz="1200" b="1" baseline="0" dirty="0" smtClean="0">
                <a:solidFill>
                  <a:schemeClr val="tx1">
                    <a:lumMod val="50000"/>
                    <a:lumOff val="50000"/>
                  </a:schemeClr>
                </a:solidFill>
                <a:latin typeface="Brandon Text Light" charset="0"/>
                <a:ea typeface="Hello Beautiful" charset="0"/>
                <a:cs typeface="Hello Beautiful" charset="0"/>
              </a:rPr>
              <a:t> address objections you can draw from the experiences you’ve had with others who might have had the same objections. Or, if you had some of the same objections when you were first introduced to dōTERRA you could share how you overcame your hesitation. </a:t>
            </a:r>
            <a:endParaRPr lang="en-US" sz="1200" b="1" dirty="0" smtClean="0">
              <a:solidFill>
                <a:schemeClr val="tx1">
                  <a:lumMod val="50000"/>
                  <a:lumOff val="50000"/>
                </a:schemeClr>
              </a:solidFill>
              <a:latin typeface="Brandon Text Light" charset="0"/>
              <a:ea typeface="Hello Beautiful" charset="0"/>
              <a:cs typeface="Hello Beautiful" charset="0"/>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77</a:t>
            </a:fld>
            <a:endParaRPr lang="en-US"/>
          </a:p>
        </p:txBody>
      </p:sp>
    </p:spTree>
    <p:extLst>
      <p:ext uri="{BB962C8B-B14F-4D97-AF65-F5344CB8AC3E}">
        <p14:creationId xmlns:p14="http://schemas.microsoft.com/office/powerpoint/2010/main" val="36099189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fifth</a:t>
            </a:r>
            <a:r>
              <a:rPr lang="en-US" b="1" baseline="0" dirty="0" smtClean="0"/>
              <a:t> and final</a:t>
            </a:r>
            <a:r>
              <a:rPr lang="en-US" b="1" dirty="0" smtClean="0"/>
              <a:t> step in the PIPES process is Support.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78</a:t>
            </a:fld>
            <a:endParaRPr lang="en-US"/>
          </a:p>
        </p:txBody>
      </p:sp>
    </p:spTree>
    <p:extLst>
      <p:ext uri="{BB962C8B-B14F-4D97-AF65-F5344CB8AC3E}">
        <p14:creationId xmlns:p14="http://schemas.microsoft.com/office/powerpoint/2010/main" val="39693708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Seek to serve the needs of your </a:t>
            </a:r>
            <a:r>
              <a:rPr lang="en-US" sz="1200" b="1" kern="1200" dirty="0" err="1" smtClean="0">
                <a:solidFill>
                  <a:schemeClr val="tx1"/>
                </a:solidFill>
                <a:effectLst/>
                <a:latin typeface="+mn-lt"/>
                <a:ea typeface="+mn-ea"/>
                <a:cs typeface="+mn-cs"/>
              </a:rPr>
              <a:t>enrolees</a:t>
            </a:r>
            <a:r>
              <a:rPr lang="en-US"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and earn the right to keep them as customers going forward.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79</a:t>
            </a:fld>
            <a:endParaRPr lang="en-US"/>
          </a:p>
        </p:txBody>
      </p:sp>
    </p:spTree>
    <p:extLst>
      <p:ext uri="{BB962C8B-B14F-4D97-AF65-F5344CB8AC3E}">
        <p14:creationId xmlns:p14="http://schemas.microsoft.com/office/powerpoint/2010/main" val="36540031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New members </a:t>
            </a:r>
            <a:r>
              <a:rPr lang="en-US" sz="1200" b="1" kern="1200" dirty="0" err="1" smtClean="0">
                <a:solidFill>
                  <a:schemeClr val="tx1"/>
                </a:solidFill>
                <a:effectLst/>
                <a:latin typeface="+mn-lt"/>
                <a:ea typeface="+mn-ea"/>
                <a:cs typeface="+mn-cs"/>
              </a:rPr>
              <a:t>enrol</a:t>
            </a:r>
            <a:r>
              <a:rPr lang="en-US"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first with a kit and second in the Loyalty Rewards Program (LRP). This second </a:t>
            </a:r>
            <a:r>
              <a:rPr lang="en-US" sz="1200" b="1" kern="1200" dirty="0" smtClean="0">
                <a:solidFill>
                  <a:schemeClr val="tx1"/>
                </a:solidFill>
                <a:effectLst/>
                <a:latin typeface="+mn-lt"/>
                <a:ea typeface="+mn-ea"/>
                <a:cs typeface="+mn-cs"/>
              </a:rPr>
              <a:t>enrolment </a:t>
            </a:r>
            <a:r>
              <a:rPr lang="en-US" sz="1200" b="1" kern="1200" dirty="0" smtClean="0">
                <a:solidFill>
                  <a:schemeClr val="tx1"/>
                </a:solidFill>
                <a:effectLst/>
                <a:latin typeface="+mn-lt"/>
                <a:ea typeface="+mn-ea"/>
                <a:cs typeface="+mn-cs"/>
              </a:rPr>
              <a:t>is what builds your financial pipeline</a:t>
            </a:r>
            <a:r>
              <a:rPr lang="en-US" sz="1200" b="1" kern="1200" baseline="0" dirty="0" smtClean="0">
                <a:solidFill>
                  <a:schemeClr val="tx1"/>
                </a:solidFill>
                <a:effectLst/>
                <a:latin typeface="+mn-lt"/>
                <a:ea typeface="+mn-ea"/>
                <a:cs typeface="+mn-cs"/>
              </a:rPr>
              <a:t> and as we talked about earlier, we do that through the Lifestyle Overview. </a:t>
            </a:r>
            <a:endParaRPr lang="en-US" sz="1200" b="1" kern="1200" dirty="0" smtClean="0">
              <a:solidFill>
                <a:schemeClr val="tx1"/>
              </a:solidFill>
              <a:effectLst/>
              <a:latin typeface="+mn-lt"/>
              <a:ea typeface="+mn-ea"/>
              <a:cs typeface="+mn-cs"/>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80</a:t>
            </a:fld>
            <a:endParaRPr lang="en-US"/>
          </a:p>
        </p:txBody>
      </p:sp>
    </p:spTree>
    <p:extLst>
      <p:ext uri="{BB962C8B-B14F-4D97-AF65-F5344CB8AC3E}">
        <p14:creationId xmlns:p14="http://schemas.microsoft.com/office/powerpoint/2010/main" val="19831891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Make</a:t>
            </a:r>
            <a:r>
              <a:rPr lang="en-US" b="1" baseline="0" dirty="0" smtClean="0"/>
              <a:t> sure to keep it simple. If you’re looking for help on doing a Lifestyle Overview there are resource videos to accompany the </a:t>
            </a:r>
            <a:r>
              <a:rPr lang="en-US" b="1" i="1" baseline="0" dirty="0" smtClean="0"/>
              <a:t>Live </a:t>
            </a:r>
            <a:r>
              <a:rPr lang="en-US" b="1" i="0" baseline="0" dirty="0" smtClean="0"/>
              <a:t>guide </a:t>
            </a:r>
            <a:r>
              <a:rPr lang="en-US" b="1" baseline="0" dirty="0" smtClean="0"/>
              <a:t>on doterra.com under Empowered Success.</a:t>
            </a:r>
            <a:endParaRPr lang="en-US" b="1" dirty="0" smtClean="0"/>
          </a:p>
          <a:p>
            <a:endParaRPr lang="en-US" b="1" baseline="0" dirty="0" smtClean="0"/>
          </a:p>
          <a:p>
            <a:r>
              <a:rPr lang="en-US" b="1" baseline="0" dirty="0" smtClean="0"/>
              <a:t>Here is a checklist of what you need to do during a Lifestyle Overview. There are four steps, and by the end your new member should understand how to use the oils they just purchased.  </a:t>
            </a:r>
          </a:p>
          <a:p>
            <a:endParaRPr lang="en-US" b="1" baseline="0" dirty="0" smtClean="0"/>
          </a:p>
          <a:p>
            <a:r>
              <a:rPr lang="en-US" b="1" baseline="0" dirty="0" smtClean="0"/>
              <a:t>Step 1 is to Introduce the </a:t>
            </a:r>
            <a:r>
              <a:rPr lang="en-US" b="1" baseline="0" dirty="0" err="1" smtClean="0"/>
              <a:t>doTERRA</a:t>
            </a:r>
            <a:r>
              <a:rPr lang="en-US" b="1" baseline="0" dirty="0" smtClean="0"/>
              <a:t> lifestyle &amp; Wellness Pyramid. This is where they rate themselves on a scale of 1-10 in each area of the Wellness Pyramid, learn about the </a:t>
            </a:r>
            <a:r>
              <a:rPr lang="en-US" b="1" baseline="0" dirty="0" err="1" smtClean="0"/>
              <a:t>doTERRA</a:t>
            </a:r>
            <a:r>
              <a:rPr lang="en-US" b="1" baseline="0" dirty="0" smtClean="0"/>
              <a:t> lifestyle and how the products can help them reach their wellness goals, and they create their wish list of products.</a:t>
            </a:r>
          </a:p>
          <a:p>
            <a:r>
              <a:rPr lang="en-US" b="1" baseline="0" dirty="0" smtClean="0"/>
              <a:t>Step 2 is to conduct a Wellness Consult. This is where you help them create their 90 day customized plan of action, teach them about the benefits of LRP, and help them set up their first order online. </a:t>
            </a:r>
          </a:p>
          <a:p>
            <a:r>
              <a:rPr lang="en-US" b="1" baseline="0" dirty="0" smtClean="0"/>
              <a:t>Step 3 is to Connect them to education and community. Recommend your favorite reference guide and app to support further learning, introduce tools to help them learn how the products support their 90 day goals (such as Empowered Life Series, Daily Drop App and Living magazine). Be sure to connect with them 2-3 times in their first month and check in periodically after that.</a:t>
            </a:r>
          </a:p>
          <a:p>
            <a:endParaRPr lang="en-US" b="1" baseline="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81</a:t>
            </a:fld>
            <a:endParaRPr lang="en-US"/>
          </a:p>
        </p:txBody>
      </p:sp>
    </p:spTree>
    <p:extLst>
      <p:ext uri="{BB962C8B-B14F-4D97-AF65-F5344CB8AC3E}">
        <p14:creationId xmlns:p14="http://schemas.microsoft.com/office/powerpoint/2010/main" val="384288171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Step four in</a:t>
            </a:r>
            <a:r>
              <a:rPr lang="en-US" b="1" baseline="0" dirty="0" smtClean="0"/>
              <a:t> this process is the New Member Follow-up.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82</a:t>
            </a:fld>
            <a:endParaRPr lang="en-US"/>
          </a:p>
        </p:txBody>
      </p:sp>
    </p:spTree>
    <p:extLst>
      <p:ext uri="{BB962C8B-B14F-4D97-AF65-F5344CB8AC3E}">
        <p14:creationId xmlns:p14="http://schemas.microsoft.com/office/powerpoint/2010/main" val="36958688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The New Member Follow Up is where you can invite them to share or build dōTERRA and if they have interest in either you can give them the guides that will support them. For example, if they are interested in hosting a class or getting their product paid for, give them a </a:t>
            </a:r>
            <a:r>
              <a:rPr lang="en-US" b="1" i="1" baseline="0" dirty="0" smtClean="0"/>
              <a:t>Share</a:t>
            </a:r>
            <a:r>
              <a:rPr lang="en-US" b="1" baseline="0" dirty="0" smtClean="0"/>
              <a:t> guide and have them schedule a class of their own. Commit them to host a class and get it scheduled on both your calendars. If they are interested in earning additional income, invite them to have a conversation with you about the </a:t>
            </a:r>
            <a:r>
              <a:rPr lang="en-US" b="1" i="1" baseline="0" dirty="0" smtClean="0"/>
              <a:t>Build</a:t>
            </a:r>
            <a:r>
              <a:rPr lang="en-US" b="1" baseline="0" dirty="0" smtClean="0"/>
              <a:t>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83</a:t>
            </a:fld>
            <a:endParaRPr lang="en-US"/>
          </a:p>
        </p:txBody>
      </p:sp>
    </p:spTree>
    <p:extLst>
      <p:ext uri="{BB962C8B-B14F-4D97-AF65-F5344CB8AC3E}">
        <p14:creationId xmlns:p14="http://schemas.microsoft.com/office/powerpoint/2010/main" val="4182520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This presentation doesn’t go in great</a:t>
            </a:r>
            <a:r>
              <a:rPr lang="en-US" b="1" baseline="0" dirty="0" smtClean="0"/>
              <a:t> detail about each of the guides available but we do want you to look into these guides in your own time and learn the resources that dōTERRA offers.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84</a:t>
            </a:fld>
            <a:endParaRPr lang="en-US"/>
          </a:p>
        </p:txBody>
      </p:sp>
    </p:spTree>
    <p:extLst>
      <p:ext uri="{BB962C8B-B14F-4D97-AF65-F5344CB8AC3E}">
        <p14:creationId xmlns:p14="http://schemas.microsoft.com/office/powerpoint/2010/main" val="40983297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One</a:t>
            </a:r>
            <a:r>
              <a:rPr lang="en-US" b="1" baseline="0" dirty="0" smtClean="0"/>
              <a:t> of the final pages in the </a:t>
            </a:r>
            <a:r>
              <a:rPr lang="en-US" b="1" i="1" baseline="0" dirty="0" smtClean="0"/>
              <a:t>Launch</a:t>
            </a:r>
            <a:r>
              <a:rPr lang="en-US" b="1" baseline="0" dirty="0" smtClean="0"/>
              <a:t> guide covers Placement Strategy and gives you some guidance as you begin to build. </a:t>
            </a:r>
          </a:p>
          <a:p>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85</a:t>
            </a:fld>
            <a:endParaRPr lang="en-US"/>
          </a:p>
        </p:txBody>
      </p:sp>
    </p:spTree>
    <p:extLst>
      <p:ext uri="{BB962C8B-B14F-4D97-AF65-F5344CB8AC3E}">
        <p14:creationId xmlns:p14="http://schemas.microsoft.com/office/powerpoint/2010/main" val="32533496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Firs</a:t>
            </a:r>
            <a:r>
              <a:rPr lang="en-US" b="1" baseline="0" dirty="0" smtClean="0"/>
              <a:t>t it goes into some tips for all new </a:t>
            </a:r>
            <a:r>
              <a:rPr lang="en-US" b="1" baseline="0" dirty="0" err="1" smtClean="0"/>
              <a:t>enrolees</a:t>
            </a:r>
            <a:r>
              <a:rPr lang="en-US" b="1" baseline="0" dirty="0" smtClean="0"/>
              <a:t> as well as tips for overall team structures. </a:t>
            </a:r>
          </a:p>
          <a:p>
            <a:endParaRPr lang="en-US" baseline="0" dirty="0" smtClean="0"/>
          </a:p>
          <a:p>
            <a:r>
              <a:rPr lang="en-US" i="1" baseline="0" dirty="0" smtClean="0"/>
              <a:t>(highlight some of the points on the page)</a:t>
            </a:r>
            <a:endParaRPr lang="en-US" i="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86</a:t>
            </a:fld>
            <a:endParaRPr lang="en-US"/>
          </a:p>
        </p:txBody>
      </p:sp>
    </p:spTree>
    <p:extLst>
      <p:ext uri="{BB962C8B-B14F-4D97-AF65-F5344CB8AC3E}">
        <p14:creationId xmlns:p14="http://schemas.microsoft.com/office/powerpoint/2010/main" val="32759756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Next we move into Wholesale Customers.</a:t>
            </a:r>
            <a:r>
              <a:rPr lang="en-US" b="1" baseline="0" dirty="0" smtClean="0"/>
              <a:t> They have a couple different aspects to keep in mind when thinking about Placement Strategy, such as the possibility of upgrading to a Wellness Advocate at a later time.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87</a:t>
            </a:fld>
            <a:endParaRPr lang="en-US"/>
          </a:p>
        </p:txBody>
      </p:sp>
    </p:spTree>
    <p:extLst>
      <p:ext uri="{BB962C8B-B14F-4D97-AF65-F5344CB8AC3E}">
        <p14:creationId xmlns:p14="http://schemas.microsoft.com/office/powerpoint/2010/main" val="40282369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a:t>
            </a:r>
            <a:r>
              <a:rPr lang="en-US" sz="1200" b="1" i="1" kern="1200" dirty="0" smtClean="0">
                <a:solidFill>
                  <a:schemeClr val="tx1"/>
                </a:solidFill>
                <a:effectLst/>
                <a:latin typeface="+mn-lt"/>
                <a:ea typeface="+mn-ea"/>
                <a:cs typeface="+mn-cs"/>
              </a:rPr>
              <a:t>Launch</a:t>
            </a:r>
            <a:r>
              <a:rPr lang="en-US" sz="1200" b="1" kern="1200" dirty="0" smtClean="0">
                <a:solidFill>
                  <a:schemeClr val="tx1"/>
                </a:solidFill>
                <a:effectLst/>
                <a:latin typeface="+mn-lt"/>
                <a:ea typeface="+mn-ea"/>
                <a:cs typeface="+mn-cs"/>
              </a:rPr>
              <a:t> guide also gives</a:t>
            </a:r>
            <a:r>
              <a:rPr lang="en-US" sz="1200" b="1" kern="1200" baseline="0" dirty="0" smtClean="0">
                <a:solidFill>
                  <a:schemeClr val="tx1"/>
                </a:solidFill>
                <a:effectLst/>
                <a:latin typeface="+mn-lt"/>
                <a:ea typeface="+mn-ea"/>
                <a:cs typeface="+mn-cs"/>
              </a:rPr>
              <a:t> an example of what a successful team structure might look like. </a:t>
            </a:r>
            <a:r>
              <a:rPr lang="en-US" sz="1200" b="1" kern="1200" dirty="0" smtClean="0">
                <a:solidFill>
                  <a:schemeClr val="tx1"/>
                </a:solidFill>
                <a:effectLst/>
                <a:latin typeface="+mn-lt"/>
                <a:ea typeface="+mn-ea"/>
                <a:cs typeface="+mn-cs"/>
              </a:rPr>
              <a:t>The pace of building a team structure varies. Depending on when your builders or business partners are </a:t>
            </a:r>
            <a:r>
              <a:rPr lang="en-US" sz="1200" b="1" kern="1200" dirty="0" err="1" smtClean="0">
                <a:solidFill>
                  <a:schemeClr val="tx1"/>
                </a:solidFill>
                <a:effectLst/>
                <a:latin typeface="+mn-lt"/>
                <a:ea typeface="+mn-ea"/>
                <a:cs typeface="+mn-cs"/>
              </a:rPr>
              <a:t>enroled</a:t>
            </a:r>
            <a:r>
              <a:rPr lang="en-US" sz="1200" b="1" kern="1200" dirty="0" smtClean="0">
                <a:solidFill>
                  <a:schemeClr val="tx1"/>
                </a:solidFill>
                <a:effectLst/>
                <a:latin typeface="+mn-lt"/>
                <a:ea typeface="+mn-ea"/>
                <a:cs typeface="+mn-cs"/>
              </a:rPr>
              <a:t> and engaged determines the rate at which you launch each new leg. For example, some start with one builder and grow from there while others may start with three </a:t>
            </a:r>
            <a:r>
              <a:rPr lang="en-US" sz="1200" kern="1200" dirty="0" smtClean="0">
                <a:solidFill>
                  <a:schemeClr val="tx1"/>
                </a:solidFill>
                <a:effectLst/>
                <a:latin typeface="+mn-lt"/>
                <a:ea typeface="+mn-ea"/>
                <a:cs typeface="+mn-cs"/>
              </a:rPr>
              <a:t>(for example, perhaps they began with a larger network or previously established relationships)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88</a:t>
            </a:fld>
            <a:endParaRPr lang="en-US"/>
          </a:p>
        </p:txBody>
      </p:sp>
    </p:spTree>
    <p:extLst>
      <p:ext uri="{BB962C8B-B14F-4D97-AF65-F5344CB8AC3E}">
        <p14:creationId xmlns:p14="http://schemas.microsoft.com/office/powerpoint/2010/main" val="945881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Now let’s discuss the differences between an </a:t>
            </a:r>
            <a:r>
              <a:rPr lang="en-US" sz="1200" b="1" kern="1200" dirty="0" err="1" smtClean="0">
                <a:solidFill>
                  <a:schemeClr val="tx1"/>
                </a:solidFill>
                <a:effectLst/>
                <a:latin typeface="+mn-lt"/>
                <a:ea typeface="+mn-ea"/>
                <a:cs typeface="+mn-cs"/>
              </a:rPr>
              <a:t>Enroler</a:t>
            </a:r>
            <a:r>
              <a:rPr lang="en-US" sz="1200" b="1" kern="1200" dirty="0" smtClean="0">
                <a:solidFill>
                  <a:schemeClr val="tx1"/>
                </a:solidFill>
                <a:effectLst/>
                <a:latin typeface="+mn-lt"/>
                <a:ea typeface="+mn-ea"/>
                <a:cs typeface="+mn-cs"/>
              </a:rPr>
              <a:t> and a Sponsor.</a:t>
            </a:r>
          </a:p>
          <a:p>
            <a:r>
              <a:rPr lang="en-US" sz="1200" b="1" kern="1200" dirty="0" err="1" smtClean="0">
                <a:solidFill>
                  <a:schemeClr val="tx1"/>
                </a:solidFill>
                <a:effectLst/>
                <a:latin typeface="+mn-lt"/>
                <a:ea typeface="+mn-ea"/>
                <a:cs typeface="+mn-cs"/>
              </a:rPr>
              <a:t>Enroler</a:t>
            </a:r>
            <a:r>
              <a:rPr lang="en-US" sz="1200" b="1"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 The person who brought the enrollee to dōTERRA</a:t>
            </a:r>
            <a:r>
              <a:rPr lang="en-US" sz="1200" b="1" kern="1200" baseline="300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(Whose contact is it? Who invited them?)</a:t>
            </a:r>
          </a:p>
          <a:p>
            <a:r>
              <a:rPr lang="en-US" sz="1200" b="1" kern="1200" dirty="0" smtClean="0">
                <a:solidFill>
                  <a:schemeClr val="tx1"/>
                </a:solidFill>
                <a:effectLst/>
                <a:latin typeface="+mn-lt"/>
                <a:ea typeface="+mn-ea"/>
                <a:cs typeface="+mn-cs"/>
              </a:rPr>
              <a:t>• Receives Fast Start bonuses on their new </a:t>
            </a:r>
            <a:r>
              <a:rPr lang="en-US" sz="1200" b="1" kern="1200" dirty="0" err="1" smtClean="0">
                <a:solidFill>
                  <a:schemeClr val="tx1"/>
                </a:solidFill>
                <a:effectLst/>
                <a:latin typeface="+mn-lt"/>
                <a:ea typeface="+mn-ea"/>
                <a:cs typeface="+mn-cs"/>
              </a:rPr>
              <a:t>enrolee’s</a:t>
            </a:r>
            <a:r>
              <a:rPr lang="en-US" sz="1200" b="1" kern="1200" dirty="0" smtClean="0">
                <a:solidFill>
                  <a:schemeClr val="tx1"/>
                </a:solidFill>
                <a:effectLst/>
                <a:latin typeface="+mn-lt"/>
                <a:ea typeface="+mn-ea"/>
                <a:cs typeface="+mn-cs"/>
              </a:rPr>
              <a:t> purchases for their first 60 days after their enrolment.</a:t>
            </a:r>
          </a:p>
          <a:p>
            <a:r>
              <a:rPr lang="en-US" sz="1200" b="1" kern="1200" dirty="0" smtClean="0">
                <a:solidFill>
                  <a:schemeClr val="tx1"/>
                </a:solidFill>
                <a:effectLst/>
                <a:latin typeface="+mn-lt"/>
                <a:ea typeface="+mn-ea"/>
                <a:cs typeface="+mn-cs"/>
              </a:rPr>
              <a:t>• Works with sponsor (if different) to determine who does Lifestyle Overview, follow-up, and other support.</a:t>
            </a:r>
          </a:p>
          <a:p>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Enrolee</a:t>
            </a:r>
            <a:r>
              <a:rPr lang="en-US" sz="1200" b="1" kern="1200" dirty="0" smtClean="0">
                <a:solidFill>
                  <a:schemeClr val="tx1"/>
                </a:solidFill>
                <a:effectLst/>
                <a:latin typeface="+mn-lt"/>
                <a:ea typeface="+mn-ea"/>
                <a:cs typeface="+mn-cs"/>
              </a:rPr>
              <a:t> counts for </a:t>
            </a:r>
            <a:r>
              <a:rPr lang="en-US" sz="1200" b="1" kern="1200" dirty="0" err="1" smtClean="0">
                <a:solidFill>
                  <a:schemeClr val="tx1"/>
                </a:solidFill>
                <a:effectLst/>
                <a:latin typeface="+mn-lt"/>
                <a:ea typeface="+mn-ea"/>
                <a:cs typeface="+mn-cs"/>
              </a:rPr>
              <a:t>enroler’s</a:t>
            </a:r>
            <a:r>
              <a:rPr lang="en-US"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rank advancement </a:t>
            </a:r>
            <a:r>
              <a:rPr lang="en-US" sz="1200" b="0" kern="1200" dirty="0" smtClean="0">
                <a:solidFill>
                  <a:schemeClr val="tx1"/>
                </a:solidFill>
                <a:effectLst/>
                <a:latin typeface="+mn-lt"/>
                <a:ea typeface="+mn-ea"/>
                <a:cs typeface="+mn-cs"/>
              </a:rPr>
              <a:t>(one per leg).</a:t>
            </a:r>
          </a:p>
          <a:p>
            <a:r>
              <a:rPr lang="en-US" sz="1200" b="1" kern="1200" dirty="0" smtClean="0">
                <a:solidFill>
                  <a:schemeClr val="tx1"/>
                </a:solidFill>
                <a:effectLst/>
                <a:latin typeface="+mn-lt"/>
                <a:ea typeface="+mn-ea"/>
                <a:cs typeface="+mn-cs"/>
              </a:rPr>
              <a:t>• The </a:t>
            </a:r>
            <a:r>
              <a:rPr lang="en-US" sz="1200" b="1" kern="1200" dirty="0" err="1" smtClean="0">
                <a:solidFill>
                  <a:schemeClr val="tx1"/>
                </a:solidFill>
                <a:effectLst/>
                <a:latin typeface="+mn-lt"/>
                <a:ea typeface="+mn-ea"/>
                <a:cs typeface="+mn-cs"/>
              </a:rPr>
              <a:t>enroler</a:t>
            </a:r>
            <a:r>
              <a:rPr lang="en-US" sz="1200" b="1" kern="1200" dirty="0" smtClean="0">
                <a:solidFill>
                  <a:schemeClr val="tx1"/>
                </a:solidFill>
                <a:effectLst/>
                <a:latin typeface="+mn-lt"/>
                <a:ea typeface="+mn-ea"/>
                <a:cs typeface="+mn-cs"/>
              </a:rPr>
              <a:t> can change a new enrollee's sponsor once during their first 14 days of enrolment via the back office.</a:t>
            </a:r>
          </a:p>
          <a:p>
            <a:endParaRPr lang="en-US" sz="1200" b="1"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Always keep </a:t>
            </a:r>
            <a:r>
              <a:rPr lang="en-US" sz="1200" b="1" i="0" kern="1200" dirty="0" err="1" smtClean="0">
                <a:solidFill>
                  <a:schemeClr val="tx1"/>
                </a:solidFill>
                <a:effectLst/>
                <a:latin typeface="+mn-lt"/>
                <a:ea typeface="+mn-ea"/>
                <a:cs typeface="+mn-cs"/>
              </a:rPr>
              <a:t>enrolership</a:t>
            </a:r>
            <a:r>
              <a:rPr lang="en-US" sz="1200" b="1" i="0" kern="1200" dirty="0" smtClean="0">
                <a:solidFill>
                  <a:schemeClr val="tx1"/>
                </a:solidFill>
                <a:effectLst/>
                <a:latin typeface="+mn-lt"/>
                <a:ea typeface="+mn-ea"/>
                <a:cs typeface="+mn-cs"/>
              </a:rPr>
              <a:t> of your </a:t>
            </a:r>
            <a:r>
              <a:rPr lang="en-US" sz="1200" b="1" i="0" kern="1200" dirty="0" err="1" smtClean="0">
                <a:solidFill>
                  <a:schemeClr val="tx1"/>
                </a:solidFill>
                <a:effectLst/>
                <a:latin typeface="+mn-lt"/>
                <a:ea typeface="+mn-ea"/>
                <a:cs typeface="+mn-cs"/>
              </a:rPr>
              <a:t>enrolees</a:t>
            </a:r>
            <a:r>
              <a:rPr lang="en-US" sz="1200" b="1"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until it makes sense to transfer to their sponsor or another builder for rank advancement.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89</a:t>
            </a:fld>
            <a:endParaRPr lang="en-US"/>
          </a:p>
        </p:txBody>
      </p:sp>
    </p:spTree>
    <p:extLst>
      <p:ext uri="{BB962C8B-B14F-4D97-AF65-F5344CB8AC3E}">
        <p14:creationId xmlns:p14="http://schemas.microsoft.com/office/powerpoint/2010/main" val="5345659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Sponsor:</a:t>
            </a:r>
          </a:p>
          <a:p>
            <a:r>
              <a:rPr lang="en-US" sz="1200" b="1" kern="1200" dirty="0" smtClean="0">
                <a:solidFill>
                  <a:schemeClr val="tx1"/>
                </a:solidFill>
                <a:effectLst/>
                <a:latin typeface="+mn-lt"/>
                <a:ea typeface="+mn-ea"/>
                <a:cs typeface="+mn-cs"/>
              </a:rPr>
              <a:t>• Person under whom the </a:t>
            </a:r>
            <a:r>
              <a:rPr lang="en-US" sz="1200" b="1" kern="1200" dirty="0" err="1" smtClean="0">
                <a:solidFill>
                  <a:schemeClr val="tx1"/>
                </a:solidFill>
                <a:effectLst/>
                <a:latin typeface="+mn-lt"/>
                <a:ea typeface="+mn-ea"/>
                <a:cs typeface="+mn-cs"/>
              </a:rPr>
              <a:t>enrolee</a:t>
            </a:r>
            <a:r>
              <a:rPr lang="en-US"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is directly placed </a:t>
            </a:r>
            <a:r>
              <a:rPr lang="en-US" sz="1200" b="0" kern="1200" dirty="0" smtClean="0">
                <a:solidFill>
                  <a:schemeClr val="tx1"/>
                </a:solidFill>
                <a:effectLst/>
                <a:latin typeface="+mn-lt"/>
                <a:ea typeface="+mn-ea"/>
                <a:cs typeface="+mn-cs"/>
              </a:rPr>
              <a:t>(also referred to as their direct </a:t>
            </a:r>
            <a:r>
              <a:rPr lang="en-US" sz="1200" b="0" kern="1200" dirty="0" err="1" smtClean="0">
                <a:solidFill>
                  <a:schemeClr val="tx1"/>
                </a:solidFill>
                <a:effectLst/>
                <a:latin typeface="+mn-lt"/>
                <a:ea typeface="+mn-ea"/>
                <a:cs typeface="+mn-cs"/>
              </a:rPr>
              <a:t>upline</a:t>
            </a:r>
            <a:r>
              <a:rPr lang="en-US" sz="1200" b="0"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 Benefits from Power of 3 and </a:t>
            </a:r>
            <a:r>
              <a:rPr lang="en-US" sz="1200" b="1" kern="1200" dirty="0" err="1" smtClean="0">
                <a:solidFill>
                  <a:schemeClr val="tx1"/>
                </a:solidFill>
                <a:effectLst/>
                <a:latin typeface="+mn-lt"/>
                <a:ea typeface="+mn-ea"/>
                <a:cs typeface="+mn-cs"/>
              </a:rPr>
              <a:t>Unilevel</a:t>
            </a:r>
            <a:r>
              <a:rPr lang="en-US" sz="1200" b="1" kern="1200" dirty="0" smtClean="0">
                <a:solidFill>
                  <a:schemeClr val="tx1"/>
                </a:solidFill>
                <a:effectLst/>
                <a:latin typeface="+mn-lt"/>
                <a:ea typeface="+mn-ea"/>
                <a:cs typeface="+mn-cs"/>
              </a:rPr>
              <a:t> bonuses.</a:t>
            </a:r>
          </a:p>
          <a:p>
            <a:r>
              <a:rPr lang="en-US" sz="1200" b="1" kern="1200" dirty="0" smtClean="0">
                <a:solidFill>
                  <a:schemeClr val="tx1"/>
                </a:solidFill>
                <a:effectLst/>
                <a:latin typeface="+mn-lt"/>
                <a:ea typeface="+mn-ea"/>
                <a:cs typeface="+mn-cs"/>
              </a:rPr>
              <a:t>• Assists with the Lifestyle Overview and other follow-up needs </a:t>
            </a:r>
            <a:r>
              <a:rPr lang="en-US" sz="1200" b="0" kern="1200" dirty="0" smtClean="0">
                <a:solidFill>
                  <a:schemeClr val="tx1"/>
                </a:solidFill>
                <a:effectLst/>
                <a:latin typeface="+mn-lt"/>
                <a:ea typeface="+mn-ea"/>
                <a:cs typeface="+mn-cs"/>
              </a:rPr>
              <a:t>(depending on arrangements made).</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b="1" dirty="0"/>
          </a:p>
        </p:txBody>
      </p:sp>
      <p:sp>
        <p:nvSpPr>
          <p:cNvPr id="4" name="Slide Number Placeholder 3"/>
          <p:cNvSpPr>
            <a:spLocks noGrp="1"/>
          </p:cNvSpPr>
          <p:nvPr>
            <p:ph type="sldNum" sz="quarter" idx="10"/>
          </p:nvPr>
        </p:nvSpPr>
        <p:spPr/>
        <p:txBody>
          <a:bodyPr/>
          <a:lstStyle/>
          <a:p>
            <a:fld id="{9F9870D0-5635-4455-878E-C10EF73D7CFE}" type="slidenum">
              <a:rPr lang="en-US" smtClean="0"/>
              <a:t>90</a:t>
            </a:fld>
            <a:endParaRPr lang="en-US"/>
          </a:p>
        </p:txBody>
      </p:sp>
    </p:spTree>
    <p:extLst>
      <p:ext uri="{BB962C8B-B14F-4D97-AF65-F5344CB8AC3E}">
        <p14:creationId xmlns:p14="http://schemas.microsoft.com/office/powerpoint/2010/main" val="35381848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 final page of the Launch</a:t>
            </a:r>
            <a:r>
              <a:rPr lang="en-US" b="1" baseline="0" dirty="0" smtClean="0"/>
              <a:t> guide addresses the question, “How do I find builders?”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 </a:t>
            </a:r>
            <a:endParaRPr lang="en-US" i="1" dirty="0" smtClean="0"/>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91</a:t>
            </a:fld>
            <a:endParaRPr lang="en-US"/>
          </a:p>
        </p:txBody>
      </p:sp>
    </p:spTree>
    <p:extLst>
      <p:ext uri="{BB962C8B-B14F-4D97-AF65-F5344CB8AC3E}">
        <p14:creationId xmlns:p14="http://schemas.microsoft.com/office/powerpoint/2010/main" val="11453261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Finding</a:t>
            </a:r>
            <a:r>
              <a:rPr lang="en-US" b="1" baseline="0" dirty="0" smtClean="0"/>
              <a:t> builders is a numbers game and the more people you’re </a:t>
            </a:r>
            <a:r>
              <a:rPr lang="en-US" b="1" baseline="0" dirty="0" err="1" smtClean="0"/>
              <a:t>enroling</a:t>
            </a:r>
            <a:r>
              <a:rPr lang="en-US" b="1" baseline="0" dirty="0" smtClean="0"/>
              <a:t> the higher chance you have of finding builders to work with.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92</a:t>
            </a:fld>
            <a:endParaRPr lang="en-US"/>
          </a:p>
        </p:txBody>
      </p:sp>
    </p:spTree>
    <p:extLst>
      <p:ext uri="{BB962C8B-B14F-4D97-AF65-F5344CB8AC3E}">
        <p14:creationId xmlns:p14="http://schemas.microsoft.com/office/powerpoint/2010/main" val="19319747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Look at your</a:t>
            </a:r>
            <a:r>
              <a:rPr lang="en-US" b="1" baseline="0" dirty="0" smtClean="0"/>
              <a:t> current customers and identify those that could possibly be builders.</a:t>
            </a:r>
            <a:r>
              <a:rPr lang="en-US" baseline="0" dirty="0" smtClean="0"/>
              <a:t> </a:t>
            </a:r>
            <a:r>
              <a:rPr lang="en-US" i="1" dirty="0" smtClean="0"/>
              <a:t>(Read the final paragraph)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93</a:t>
            </a:fld>
            <a:endParaRPr lang="en-US"/>
          </a:p>
        </p:txBody>
      </p:sp>
    </p:spTree>
    <p:extLst>
      <p:ext uri="{BB962C8B-B14F-4D97-AF65-F5344CB8AC3E}">
        <p14:creationId xmlns:p14="http://schemas.microsoft.com/office/powerpoint/2010/main" val="2159607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Once</a:t>
            </a:r>
            <a:r>
              <a:rPr lang="en-US" b="1" baseline="0" dirty="0" smtClean="0"/>
              <a:t> you have potential builders </a:t>
            </a:r>
            <a:r>
              <a:rPr lang="en-US" b="1" baseline="0" dirty="0" err="1" smtClean="0"/>
              <a:t>enroled</a:t>
            </a:r>
            <a:r>
              <a:rPr lang="en-US" b="1" baseline="0" dirty="0" smtClean="0"/>
              <a:t> </a:t>
            </a:r>
            <a:r>
              <a:rPr lang="en-US" b="1" baseline="0" dirty="0" smtClean="0"/>
              <a:t>under you, m</a:t>
            </a:r>
            <a:r>
              <a:rPr lang="en-US" b="1" dirty="0" smtClean="0"/>
              <a:t>ake sure that they are committed and capable. You will know that a person is committed if they complete the three steps in the </a:t>
            </a:r>
            <a:r>
              <a:rPr lang="en-US" b="1" i="1" dirty="0" smtClean="0"/>
              <a:t>Build</a:t>
            </a:r>
            <a:r>
              <a:rPr lang="en-US" b="1" dirty="0" smtClean="0"/>
              <a:t> guide.</a:t>
            </a:r>
          </a:p>
          <a:p>
            <a:r>
              <a:rPr lang="en-US" b="1" dirty="0" smtClean="0"/>
              <a:t>You will know if they are capable if they </a:t>
            </a:r>
            <a:r>
              <a:rPr lang="en-US" b="1" dirty="0" err="1" smtClean="0"/>
              <a:t>enrol</a:t>
            </a:r>
            <a:r>
              <a:rPr lang="en-US" b="1" dirty="0" smtClean="0"/>
              <a:t> someone on their own in the first 14 days of committing to build.</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94</a:t>
            </a:fld>
            <a:endParaRPr lang="en-US"/>
          </a:p>
        </p:txBody>
      </p:sp>
    </p:spTree>
    <p:extLst>
      <p:ext uri="{BB962C8B-B14F-4D97-AF65-F5344CB8AC3E}">
        <p14:creationId xmlns:p14="http://schemas.microsoft.com/office/powerpoint/2010/main" val="36186548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As you’re looking for potential</a:t>
            </a:r>
            <a:r>
              <a:rPr lang="en-US" b="1" baseline="0" dirty="0" smtClean="0"/>
              <a:t> builders there are a few traits to look for. </a:t>
            </a:r>
            <a:r>
              <a:rPr lang="en-US" i="1" baseline="0" dirty="0" smtClean="0"/>
              <a:t>(read bulleted list) </a:t>
            </a:r>
            <a:endParaRPr lang="en-US" i="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95</a:t>
            </a:fld>
            <a:endParaRPr lang="en-US"/>
          </a:p>
        </p:txBody>
      </p:sp>
    </p:spTree>
    <p:extLst>
      <p:ext uri="{BB962C8B-B14F-4D97-AF65-F5344CB8AC3E}">
        <p14:creationId xmlns:p14="http://schemas.microsoft.com/office/powerpoint/2010/main" val="32375476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You can even</a:t>
            </a:r>
            <a:r>
              <a:rPr lang="en-US" b="1" baseline="0" dirty="0" smtClean="0"/>
              <a:t> use your Names List that we worked on earlier to identify potential builders.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96</a:t>
            </a:fld>
            <a:endParaRPr lang="en-US"/>
          </a:p>
        </p:txBody>
      </p:sp>
    </p:spTree>
    <p:extLst>
      <p:ext uri="{BB962C8B-B14F-4D97-AF65-F5344CB8AC3E}">
        <p14:creationId xmlns:p14="http://schemas.microsoft.com/office/powerpoint/2010/main" val="6320698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US" sz="1200" b="1" dirty="0" smtClean="0"/>
              <a:t>With that in mind, I</a:t>
            </a:r>
            <a:r>
              <a:rPr lang="en-US" sz="1200" b="1" baseline="0" dirty="0" smtClean="0"/>
              <a:t> want each of you to </a:t>
            </a:r>
            <a:r>
              <a:rPr lang="en-US" sz="1200" b="1" dirty="0" smtClean="0"/>
              <a:t>take a moment and think about three potential business partners.</a:t>
            </a:r>
          </a:p>
          <a:p>
            <a:pPr marL="0" indent="0" algn="l">
              <a:buFont typeface="Arial" panose="020B0604020202020204" pitchFamily="34" charset="0"/>
              <a:buNone/>
            </a:pPr>
            <a:endParaRPr lang="en-US" sz="1200" b="1" dirty="0" smtClean="0"/>
          </a:p>
          <a:p>
            <a:pPr marL="0" indent="0" algn="l">
              <a:buFont typeface="Arial" panose="020B0604020202020204" pitchFamily="34" charset="0"/>
              <a:buNone/>
            </a:pPr>
            <a:r>
              <a:rPr lang="en-US" sz="1200" b="1" dirty="0" smtClean="0"/>
              <a:t>Go to your Success Tracker on page 7. Rate your prospects by placing tally marks for each quality listed above. Jot down the names with the most tally marks from the previous descriptions.</a:t>
            </a:r>
          </a:p>
          <a:p>
            <a:pPr marL="0" indent="0" algn="l">
              <a:buFont typeface="Arial" panose="020B0604020202020204" pitchFamily="34" charset="0"/>
              <a:buNone/>
            </a:pPr>
            <a:endParaRPr lang="en-US" sz="1200" b="1" dirty="0" smtClean="0"/>
          </a:p>
          <a:p>
            <a:pPr marL="0" indent="0" algn="l">
              <a:buFont typeface="Arial" panose="020B0604020202020204" pitchFamily="34" charset="0"/>
              <a:buNone/>
            </a:pPr>
            <a:r>
              <a:rPr lang="en-US" sz="1200" b="1" dirty="0" smtClean="0"/>
              <a:t>You have five minutes to go through your list. Think about the qualities found on Page 15. Compare them with the names that you have identified. Ready, Go!</a:t>
            </a:r>
          </a:p>
          <a:p>
            <a:pPr marL="0" indent="0" algn="l">
              <a:buFont typeface="Arial" panose="020B0604020202020204" pitchFamily="34" charset="0"/>
              <a:buNone/>
            </a:pPr>
            <a:r>
              <a:rPr lang="en-US" sz="1200" i="1" dirty="0" smtClean="0"/>
              <a:t>(Wait 5 minutes)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97</a:t>
            </a:fld>
            <a:endParaRPr lang="en-US"/>
          </a:p>
        </p:txBody>
      </p:sp>
    </p:spTree>
    <p:extLst>
      <p:ext uri="{BB962C8B-B14F-4D97-AF65-F5344CB8AC3E}">
        <p14:creationId xmlns:p14="http://schemas.microsoft.com/office/powerpoint/2010/main" val="36806283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Once you find your</a:t>
            </a:r>
            <a:r>
              <a:rPr lang="en-US" b="1" baseline="0" dirty="0" smtClean="0"/>
              <a:t> builders make sure to take them through the Business Overview in the </a:t>
            </a:r>
            <a:r>
              <a:rPr lang="en-US" b="1" i="1" baseline="0" dirty="0" smtClean="0"/>
              <a:t>Build</a:t>
            </a:r>
            <a:r>
              <a:rPr lang="en-US" b="1" baseline="0" dirty="0" smtClean="0"/>
              <a:t> guide to ensure that they feel prepared to start building their own business. </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98</a:t>
            </a:fld>
            <a:endParaRPr lang="en-US"/>
          </a:p>
        </p:txBody>
      </p:sp>
    </p:spTree>
    <p:extLst>
      <p:ext uri="{BB962C8B-B14F-4D97-AF65-F5344CB8AC3E}">
        <p14:creationId xmlns:p14="http://schemas.microsoft.com/office/powerpoint/2010/main" val="407156717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So now what? Provide a Launch</a:t>
            </a:r>
            <a:r>
              <a:rPr lang="en-US" b="1" baseline="0" dirty="0" smtClean="0"/>
              <a:t> Overview for each of your new builders. Check in with them weekly to see how they are progressing and find out how you can support them. </a:t>
            </a:r>
          </a:p>
          <a:p>
            <a:endParaRPr lang="en-US" b="1" baseline="0" dirty="0" smtClean="0"/>
          </a:p>
          <a:p>
            <a:r>
              <a:rPr lang="en-US" b="1" baseline="0" dirty="0" smtClean="0"/>
              <a:t>Like that last sentence says, “Ultimately, supporting them in reaching their goals helps you reach yours.”</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99</a:t>
            </a:fld>
            <a:endParaRPr lang="en-US"/>
          </a:p>
        </p:txBody>
      </p:sp>
    </p:spTree>
    <p:extLst>
      <p:ext uri="{BB962C8B-B14F-4D97-AF65-F5344CB8AC3E}">
        <p14:creationId xmlns:p14="http://schemas.microsoft.com/office/powerpoint/2010/main" val="33659895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smtClean="0">
                <a:solidFill>
                  <a:schemeClr val="tx1">
                    <a:lumMod val="50000"/>
                    <a:lumOff val="50000"/>
                  </a:schemeClr>
                </a:solidFill>
                <a:latin typeface="Brandon Text Light" charset="0"/>
                <a:ea typeface="Brandon Text Light" charset="0"/>
                <a:cs typeface="Brandon Text Light" charset="0"/>
              </a:rPr>
              <a:t>We’ve now gone through the five steps to Launch. The PIPES model is your key to success.</a:t>
            </a:r>
          </a:p>
          <a:p>
            <a:pPr marL="0" indent="0">
              <a:buNone/>
            </a:pPr>
            <a:endParaRPr lang="en-US" sz="1200" b="1" dirty="0" smtClean="0">
              <a:solidFill>
                <a:schemeClr val="tx1">
                  <a:lumMod val="50000"/>
                  <a:lumOff val="50000"/>
                </a:schemeClr>
              </a:solidFill>
              <a:latin typeface="Brandon Text Light" charset="0"/>
              <a:ea typeface="Brandon Text Light" charset="0"/>
              <a:cs typeface="Brandon Text Light" charset="0"/>
            </a:endParaRP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Prepare</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Invite</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Present</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Enrol</a:t>
            </a:r>
          </a:p>
          <a:p>
            <a:pPr marL="742950" indent="-742950">
              <a:buAutoNum type="arabicPeriod"/>
            </a:pPr>
            <a:r>
              <a:rPr lang="en-US" sz="1200" b="1" dirty="0" smtClean="0">
                <a:solidFill>
                  <a:schemeClr val="tx1">
                    <a:lumMod val="50000"/>
                    <a:lumOff val="50000"/>
                  </a:schemeClr>
                </a:solidFill>
                <a:latin typeface="Brandon Text Light" charset="0"/>
                <a:ea typeface="Brandon Text Light" charset="0"/>
                <a:cs typeface="Brandon Text Light" charset="0"/>
              </a:rPr>
              <a:t>Support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100</a:t>
            </a:fld>
            <a:endParaRPr lang="en-US"/>
          </a:p>
        </p:txBody>
      </p:sp>
    </p:spTree>
    <p:extLst>
      <p:ext uri="{BB962C8B-B14F-4D97-AF65-F5344CB8AC3E}">
        <p14:creationId xmlns:p14="http://schemas.microsoft.com/office/powerpoint/2010/main" val="1816530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Remember that in the beginning I asked you to evaluate your commitment? Well, as we’ve gone through this course I hope you’ve had that in mind. Now that you’ve had an in depth look at the business I would invite you to take some time to reassess your commitment. Maybe you’re ready to do more than you originally thought.</a:t>
            </a:r>
            <a:endParaRPr lang="en-US" b="1"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101</a:t>
            </a:fld>
            <a:endParaRPr lang="en-US"/>
          </a:p>
        </p:txBody>
      </p:sp>
    </p:spTree>
    <p:extLst>
      <p:ext uri="{BB962C8B-B14F-4D97-AF65-F5344CB8AC3E}">
        <p14:creationId xmlns:p14="http://schemas.microsoft.com/office/powerpoint/2010/main" val="30818117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We have covered a lot of material today and it might take some time to sink in. For now I challenge you to focus on these three steps for the next 30 – 90 days. Do not get distracted by other things. If you focus on this, if you make achieving this your goal, you will be successful.</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(Switch slide)</a:t>
            </a:r>
          </a:p>
          <a:p>
            <a:endParaRPr lang="en-US" dirty="0"/>
          </a:p>
        </p:txBody>
      </p:sp>
      <p:sp>
        <p:nvSpPr>
          <p:cNvPr id="4" name="Slide Number Placeholder 3"/>
          <p:cNvSpPr>
            <a:spLocks noGrp="1"/>
          </p:cNvSpPr>
          <p:nvPr>
            <p:ph type="sldNum" sz="quarter" idx="10"/>
          </p:nvPr>
        </p:nvSpPr>
        <p:spPr/>
        <p:txBody>
          <a:bodyPr/>
          <a:lstStyle/>
          <a:p>
            <a:fld id="{9F9870D0-5635-4455-878E-C10EF73D7CFE}" type="slidenum">
              <a:rPr lang="en-US" smtClean="0"/>
              <a:t>102</a:t>
            </a:fld>
            <a:endParaRPr lang="en-US"/>
          </a:p>
        </p:txBody>
      </p:sp>
    </p:spTree>
    <p:extLst>
      <p:ext uri="{BB962C8B-B14F-4D97-AF65-F5344CB8AC3E}">
        <p14:creationId xmlns:p14="http://schemas.microsoft.com/office/powerpoint/2010/main" val="38459832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Thank you so much for spending some time with us here at this camp.</a:t>
            </a:r>
          </a:p>
          <a:p>
            <a:endParaRPr lang="en-US" b="1" dirty="0" smtClean="0"/>
          </a:p>
          <a:p>
            <a:r>
              <a:rPr lang="en-US" b="1" dirty="0" smtClean="0"/>
              <a:t>As Justin Harrison says, “We use oils, we share oils, and we teach others to do the same.” It really is that simple. We are in the business of changing lives, one drop of oil at a time. Thank you for spending some time with us here at this Launch camp.</a:t>
            </a:r>
          </a:p>
          <a:p>
            <a:endParaRPr lang="en-US" b="1" dirty="0" smtClean="0"/>
          </a:p>
          <a:p>
            <a:r>
              <a:rPr lang="en-US" b="1" dirty="0" smtClean="0"/>
              <a:t>Now go launch your business.</a:t>
            </a:r>
          </a:p>
          <a:p>
            <a:endParaRPr lang="en-US" dirty="0" smtClean="0"/>
          </a:p>
        </p:txBody>
      </p:sp>
      <p:sp>
        <p:nvSpPr>
          <p:cNvPr id="4" name="Slide Number Placeholder 3"/>
          <p:cNvSpPr>
            <a:spLocks noGrp="1"/>
          </p:cNvSpPr>
          <p:nvPr>
            <p:ph type="sldNum" sz="quarter" idx="10"/>
          </p:nvPr>
        </p:nvSpPr>
        <p:spPr/>
        <p:txBody>
          <a:bodyPr/>
          <a:lstStyle/>
          <a:p>
            <a:fld id="{9F9870D0-5635-4455-878E-C10EF73D7CFE}" type="slidenum">
              <a:rPr lang="en-US" smtClean="0"/>
              <a:t>103</a:t>
            </a:fld>
            <a:endParaRPr lang="en-US"/>
          </a:p>
        </p:txBody>
      </p:sp>
    </p:spTree>
    <p:extLst>
      <p:ext uri="{BB962C8B-B14F-4D97-AF65-F5344CB8AC3E}">
        <p14:creationId xmlns:p14="http://schemas.microsoft.com/office/powerpoint/2010/main" val="393661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1359E2-C27E-46E1-B828-878C7A148D5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2982986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359E2-C27E-46E1-B828-878C7A148D5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2562871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1359E2-C27E-46E1-B828-878C7A148D5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571605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1359E2-C27E-46E1-B828-878C7A148D5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1614671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1359E2-C27E-46E1-B828-878C7A148D50}"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405212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1359E2-C27E-46E1-B828-878C7A148D50}"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1860697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1359E2-C27E-46E1-B828-878C7A148D50}"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1370538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1359E2-C27E-46E1-B828-878C7A148D5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3536600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1359E2-C27E-46E1-B828-878C7A148D50}"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1114157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359E2-C27E-46E1-B828-878C7A148D5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1864564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359E2-C27E-46E1-B828-878C7A148D50}"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66D436-3849-45B5-8AE9-C5B292A600BD}" type="slidenum">
              <a:rPr lang="en-US" smtClean="0"/>
              <a:t>‹#›</a:t>
            </a:fld>
            <a:endParaRPr lang="en-US"/>
          </a:p>
        </p:txBody>
      </p:sp>
    </p:spTree>
    <p:extLst>
      <p:ext uri="{BB962C8B-B14F-4D97-AF65-F5344CB8AC3E}">
        <p14:creationId xmlns:p14="http://schemas.microsoft.com/office/powerpoint/2010/main" val="336083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1359E2-C27E-46E1-B828-878C7A148D50}" type="datetimeFigureOut">
              <a:rPr lang="en-US" smtClean="0"/>
              <a:t>12/7/2018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6D436-3849-45B5-8AE9-C5B292A600BD}" type="slidenum">
              <a:rPr lang="en-US" smtClean="0"/>
              <a:t>‹#›</a:t>
            </a:fld>
            <a:endParaRPr lang="en-US"/>
          </a:p>
        </p:txBody>
      </p:sp>
    </p:spTree>
    <p:extLst>
      <p:ext uri="{BB962C8B-B14F-4D97-AF65-F5344CB8AC3E}">
        <p14:creationId xmlns:p14="http://schemas.microsoft.com/office/powerpoint/2010/main" val="2514314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png"/></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5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6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6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6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7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7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7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7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8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8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8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8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8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8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28.jpeg"/></Relationships>
</file>

<file path=ppt/slides/_rels/slide9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png"/></Relationships>
</file>

<file path=ppt/slides/_rels/slide9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35.jpeg"/></Relationships>
</file>

<file path=ppt/slides/_rels/slide9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0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141.jpeg"/><Relationship Id="rId4" Type="http://schemas.openxmlformats.org/officeDocument/2006/relationships/hyperlink" Target="http://doterr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8953"/>
          <a:stretch/>
        </p:blipFill>
        <p:spPr>
          <a:xfrm>
            <a:off x="5968328" y="0"/>
            <a:ext cx="6223671" cy="6858000"/>
          </a:xfrm>
          <a:prstGeom prst="rect">
            <a:avLst/>
          </a:prstGeom>
        </p:spPr>
      </p:pic>
      <p:pic>
        <p:nvPicPr>
          <p:cNvPr id="3" name="Picture 2" descr="AU_Launch Guide_201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607" y="266416"/>
            <a:ext cx="4463765" cy="6314067"/>
          </a:xfrm>
          <a:prstGeom prst="rect">
            <a:avLst/>
          </a:prstGeom>
        </p:spPr>
      </p:pic>
    </p:spTree>
    <p:extLst>
      <p:ext uri="{BB962C8B-B14F-4D97-AF65-F5344CB8AC3E}">
        <p14:creationId xmlns:p14="http://schemas.microsoft.com/office/powerpoint/2010/main" val="2557024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258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8417" b="67627"/>
          <a:stretch/>
        </p:blipFill>
        <p:spPr>
          <a:xfrm>
            <a:off x="0" y="-1"/>
            <a:ext cx="12192000" cy="1642901"/>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3422"/>
          <a:stretch/>
        </p:blipFill>
        <p:spPr>
          <a:xfrm>
            <a:off x="0" y="5035268"/>
            <a:ext cx="12192000" cy="1822732"/>
          </a:xfrm>
          <a:prstGeom prst="rect">
            <a:avLst/>
          </a:prstGeom>
        </p:spPr>
      </p:pic>
      <p:pic>
        <p:nvPicPr>
          <p:cNvPr id="4" name="Picture 3" descr="AU_Live Guide_2018(a4) PRINT_01.pd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4942" y="1891555"/>
            <a:ext cx="2008142" cy="2841774"/>
          </a:xfrm>
          <a:prstGeom prst="rect">
            <a:avLst/>
          </a:prstGeom>
        </p:spPr>
      </p:pic>
      <p:pic>
        <p:nvPicPr>
          <p:cNvPr id="5" name="Picture 4" descr="AU_Share Guide_2018 (a4) PRINT.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80501" y="1896269"/>
            <a:ext cx="2007206" cy="2839226"/>
          </a:xfrm>
          <a:prstGeom prst="rect">
            <a:avLst/>
          </a:prstGeom>
        </p:spPr>
      </p:pic>
      <p:pic>
        <p:nvPicPr>
          <p:cNvPr id="6" name="Picture 5" descr="AU_Build Guide_2018 (a4) PRINT.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5124" y="1900437"/>
            <a:ext cx="1990173" cy="2815132"/>
          </a:xfrm>
          <a:prstGeom prst="rect">
            <a:avLst/>
          </a:prstGeom>
        </p:spPr>
      </p:pic>
      <p:pic>
        <p:nvPicPr>
          <p:cNvPr id="7" name="Picture 6" descr="AU_Launch Guide_2018.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72713" y="1900437"/>
            <a:ext cx="1990172" cy="2815131"/>
          </a:xfrm>
          <a:prstGeom prst="rect">
            <a:avLst/>
          </a:prstGeom>
        </p:spPr>
      </p:pic>
    </p:spTree>
    <p:extLst>
      <p:ext uri="{BB962C8B-B14F-4D97-AF65-F5344CB8AC3E}">
        <p14:creationId xmlns:p14="http://schemas.microsoft.com/office/powerpoint/2010/main" val="3690110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6695"/>
          <a:stretch/>
        </p:blipFill>
        <p:spPr>
          <a:xfrm>
            <a:off x="5693004" y="0"/>
            <a:ext cx="6498995" cy="6858000"/>
          </a:xfrm>
          <a:prstGeom prst="rect">
            <a:avLst/>
          </a:prstGeom>
        </p:spPr>
      </p:pic>
      <p:pic>
        <p:nvPicPr>
          <p:cNvPr id="3" name="Picture 2" descr="AU_Build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795" y="222880"/>
            <a:ext cx="4405829" cy="6232116"/>
          </a:xfrm>
          <a:prstGeom prst="rect">
            <a:avLst/>
          </a:prstGeom>
        </p:spPr>
      </p:pic>
    </p:spTree>
    <p:extLst>
      <p:ext uri="{BB962C8B-B14F-4D97-AF65-F5344CB8AC3E}">
        <p14:creationId xmlns:p14="http://schemas.microsoft.com/office/powerpoint/2010/main" val="4098052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6767"/>
          <a:stretch/>
        </p:blipFill>
        <p:spPr>
          <a:xfrm>
            <a:off x="5701886" y="0"/>
            <a:ext cx="6490114" cy="6858000"/>
          </a:xfrm>
          <a:prstGeom prst="rect">
            <a:avLst/>
          </a:prstGeom>
        </p:spPr>
      </p:pic>
      <p:pic>
        <p:nvPicPr>
          <p:cNvPr id="3" name="Picture 2" descr="AU_Build Guide_2018 (a4) PRINT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206" y="0"/>
            <a:ext cx="4848301" cy="6858000"/>
          </a:xfrm>
          <a:prstGeom prst="rect">
            <a:avLst/>
          </a:prstGeom>
        </p:spPr>
      </p:pic>
    </p:spTree>
    <p:extLst>
      <p:ext uri="{BB962C8B-B14F-4D97-AF65-F5344CB8AC3E}">
        <p14:creationId xmlns:p14="http://schemas.microsoft.com/office/powerpoint/2010/main" val="3052402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Build Guide_2018 (a4) PRINT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410" y="0"/>
            <a:ext cx="4848301" cy="6858000"/>
          </a:xfrm>
          <a:prstGeom prst="rect">
            <a:avLst/>
          </a:prstGeom>
        </p:spPr>
      </p:pic>
      <p:pic>
        <p:nvPicPr>
          <p:cNvPr id="4" name="Picture 3" descr="AU_Build Guide_2018 (a4) PRINT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5323" y="0"/>
            <a:ext cx="4848301" cy="6858000"/>
          </a:xfrm>
          <a:prstGeom prst="rect">
            <a:avLst/>
          </a:prstGeom>
        </p:spPr>
      </p:pic>
    </p:spTree>
    <p:extLst>
      <p:ext uri="{BB962C8B-B14F-4D97-AF65-F5344CB8AC3E}">
        <p14:creationId xmlns:p14="http://schemas.microsoft.com/office/powerpoint/2010/main" val="3668419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6892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2814"/>
          <a:stretch/>
        </p:blipFill>
        <p:spPr>
          <a:xfrm>
            <a:off x="6439046" y="0"/>
            <a:ext cx="5752954" cy="6858000"/>
          </a:xfrm>
          <a:prstGeom prst="rect">
            <a:avLst/>
          </a:prstGeom>
        </p:spPr>
      </p:pic>
      <p:pic>
        <p:nvPicPr>
          <p:cNvPr id="3" name="Picture 2" descr="AU_Build Guide_2018 (a4) PRINT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6122" y="0"/>
            <a:ext cx="4848301" cy="6858000"/>
          </a:xfrm>
          <a:prstGeom prst="rect">
            <a:avLst/>
          </a:prstGeom>
        </p:spPr>
      </p:pic>
    </p:spTree>
    <p:extLst>
      <p:ext uri="{BB962C8B-B14F-4D97-AF65-F5344CB8AC3E}">
        <p14:creationId xmlns:p14="http://schemas.microsoft.com/office/powerpoint/2010/main" val="624599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Build Guide_2018 (a4) PRINT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2350" y="0"/>
            <a:ext cx="4848301" cy="6858000"/>
          </a:xfrm>
          <a:prstGeom prst="rect">
            <a:avLst/>
          </a:prstGeom>
        </p:spPr>
      </p:pic>
      <p:pic>
        <p:nvPicPr>
          <p:cNvPr id="4" name="Picture 3" descr="AU_Build Guide_2018 (a4) PRINT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3220" y="0"/>
            <a:ext cx="4848301" cy="6858000"/>
          </a:xfrm>
          <a:prstGeom prst="rect">
            <a:avLst/>
          </a:prstGeom>
        </p:spPr>
      </p:pic>
      <p:sp>
        <p:nvSpPr>
          <p:cNvPr id="2" name="Rectangle 1"/>
          <p:cNvSpPr/>
          <p:nvPr/>
        </p:nvSpPr>
        <p:spPr>
          <a:xfrm>
            <a:off x="3387436" y="5486400"/>
            <a:ext cx="1163782"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38583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77177"/>
          <a:stretch/>
        </p:blipFill>
        <p:spPr>
          <a:xfrm>
            <a:off x="0" y="5292804"/>
            <a:ext cx="12192000" cy="1565196"/>
          </a:xfrm>
          <a:prstGeom prst="rect">
            <a:avLst/>
          </a:prstGeom>
        </p:spPr>
      </p:pic>
      <p:pic>
        <p:nvPicPr>
          <p:cNvPr id="4" name="Picture 3" descr="AU_Build Guide_2018 (a4) PRINT4.jpg"/>
          <p:cNvPicPr>
            <a:picLocks noChangeAspect="1"/>
          </p:cNvPicPr>
          <p:nvPr/>
        </p:nvPicPr>
        <p:blipFill rotWithShape="1">
          <a:blip r:embed="rId4" cstate="print">
            <a:extLst>
              <a:ext uri="{28A0092B-C50C-407E-A947-70E740481C1C}">
                <a14:useLocalDpi xmlns:a14="http://schemas.microsoft.com/office/drawing/2010/main" val="0"/>
              </a:ext>
            </a:extLst>
          </a:blip>
          <a:srcRect l="50560" t="22791" b="45354"/>
          <a:stretch/>
        </p:blipFill>
        <p:spPr>
          <a:xfrm>
            <a:off x="586176" y="1536334"/>
            <a:ext cx="3997275" cy="3643062"/>
          </a:xfrm>
          <a:prstGeom prst="rect">
            <a:avLst/>
          </a:prstGeom>
        </p:spPr>
      </p:pic>
      <p:pic>
        <p:nvPicPr>
          <p:cNvPr id="5" name="Picture 4" descr="AU_Build Guide_2018 (a4) PRINT5.jpg"/>
          <p:cNvPicPr>
            <a:picLocks noChangeAspect="1"/>
          </p:cNvPicPr>
          <p:nvPr/>
        </p:nvPicPr>
        <p:blipFill rotWithShape="1">
          <a:blip r:embed="rId5" cstate="print">
            <a:extLst>
              <a:ext uri="{28A0092B-C50C-407E-A947-70E740481C1C}">
                <a14:useLocalDpi xmlns:a14="http://schemas.microsoft.com/office/drawing/2010/main" val="0"/>
              </a:ext>
            </a:extLst>
          </a:blip>
          <a:srcRect l="3949" t="21107" r="7317" b="46908"/>
          <a:stretch/>
        </p:blipFill>
        <p:spPr>
          <a:xfrm>
            <a:off x="4254210" y="1376484"/>
            <a:ext cx="7174155" cy="3657872"/>
          </a:xfrm>
          <a:prstGeom prst="rect">
            <a:avLst/>
          </a:prstGeom>
        </p:spPr>
      </p:pic>
    </p:spTree>
    <p:extLst>
      <p:ext uri="{BB962C8B-B14F-4D97-AF65-F5344CB8AC3E}">
        <p14:creationId xmlns:p14="http://schemas.microsoft.com/office/powerpoint/2010/main" val="3786564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44863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2073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11-08 at 10.01.5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480" y="0"/>
            <a:ext cx="11257294" cy="6858000"/>
          </a:xfrm>
          <a:prstGeom prst="rect">
            <a:avLst/>
          </a:prstGeom>
        </p:spPr>
      </p:pic>
    </p:spTree>
    <p:extLst>
      <p:ext uri="{BB962C8B-B14F-4D97-AF65-F5344CB8AC3E}">
        <p14:creationId xmlns:p14="http://schemas.microsoft.com/office/powerpoint/2010/main" val="4224227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11-08 at 10.05.05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5337" y="0"/>
            <a:ext cx="9147955" cy="6858000"/>
          </a:xfrm>
          <a:prstGeom prst="rect">
            <a:avLst/>
          </a:prstGeom>
        </p:spPr>
      </p:pic>
    </p:spTree>
    <p:extLst>
      <p:ext uri="{BB962C8B-B14F-4D97-AF65-F5344CB8AC3E}">
        <p14:creationId xmlns:p14="http://schemas.microsoft.com/office/powerpoint/2010/main" val="3304627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1337"/>
          <a:stretch/>
        </p:blipFill>
        <p:spPr>
          <a:xfrm>
            <a:off x="7478174" y="0"/>
            <a:ext cx="4713826" cy="6858000"/>
          </a:xfrm>
          <a:prstGeom prst="rect">
            <a:avLst/>
          </a:prstGeom>
        </p:spPr>
      </p:pic>
      <p:pic>
        <p:nvPicPr>
          <p:cNvPr id="3" name="Picture 2" descr="Screen Shot 2018-11-08 at 10.06.26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974" y="0"/>
            <a:ext cx="5145974" cy="6858000"/>
          </a:xfrm>
          <a:prstGeom prst="rect">
            <a:avLst/>
          </a:prstGeom>
        </p:spPr>
      </p:pic>
      <p:sp>
        <p:nvSpPr>
          <p:cNvPr id="4" name="Rectangle 3"/>
          <p:cNvSpPr/>
          <p:nvPr/>
        </p:nvSpPr>
        <p:spPr>
          <a:xfrm>
            <a:off x="4395353" y="4592782"/>
            <a:ext cx="2036619" cy="2265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125766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Build Guide_2018 (a4) PRINT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2350" y="0"/>
            <a:ext cx="4848301" cy="6858000"/>
          </a:xfrm>
          <a:prstGeom prst="rect">
            <a:avLst/>
          </a:prstGeom>
        </p:spPr>
      </p:pic>
      <p:pic>
        <p:nvPicPr>
          <p:cNvPr id="4" name="Picture 3" descr="AU_Build Guide_2018 (a4) PRINT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3220" y="0"/>
            <a:ext cx="4848301" cy="6858000"/>
          </a:xfrm>
          <a:prstGeom prst="rect">
            <a:avLst/>
          </a:prstGeom>
        </p:spPr>
      </p:pic>
      <p:sp>
        <p:nvSpPr>
          <p:cNvPr id="2" name="Rectangle 1"/>
          <p:cNvSpPr/>
          <p:nvPr/>
        </p:nvSpPr>
        <p:spPr>
          <a:xfrm>
            <a:off x="3460173" y="5465618"/>
            <a:ext cx="1122218" cy="122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47081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72736"/>
            <a:ext cx="12192000" cy="6858000"/>
          </a:xfrm>
          <a:prstGeom prst="rect">
            <a:avLst/>
          </a:prstGeom>
        </p:spPr>
      </p:pic>
      <p:sp>
        <p:nvSpPr>
          <p:cNvPr id="2" name="Rectangle 1"/>
          <p:cNvSpPr/>
          <p:nvPr/>
        </p:nvSpPr>
        <p:spPr>
          <a:xfrm>
            <a:off x="3231573" y="3990109"/>
            <a:ext cx="1371600" cy="60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3158837" y="4291445"/>
            <a:ext cx="1963882" cy="307777"/>
          </a:xfrm>
          <a:prstGeom prst="rect">
            <a:avLst/>
          </a:prstGeom>
          <a:noFill/>
        </p:spPr>
        <p:txBody>
          <a:bodyPr wrap="square" rtlCol="0">
            <a:spAutoFit/>
          </a:bodyPr>
          <a:lstStyle/>
          <a:p>
            <a:r>
              <a:rPr lang="en-US" sz="1400" b="1" i="1" dirty="0" smtClean="0"/>
              <a:t>Nature’s Solutions</a:t>
            </a:r>
            <a:endParaRPr lang="en-AU" sz="1400" b="1" i="1" dirty="0"/>
          </a:p>
        </p:txBody>
      </p:sp>
    </p:spTree>
    <p:extLst>
      <p:ext uri="{BB962C8B-B14F-4D97-AF65-F5344CB8AC3E}">
        <p14:creationId xmlns:p14="http://schemas.microsoft.com/office/powerpoint/2010/main" val="3892245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0567"/>
          <a:stretch/>
        </p:blipFill>
        <p:spPr>
          <a:xfrm>
            <a:off x="8603487" y="0"/>
            <a:ext cx="3588512" cy="6858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81955"/>
          <a:stretch/>
        </p:blipFill>
        <p:spPr>
          <a:xfrm>
            <a:off x="0" y="0"/>
            <a:ext cx="2200060" cy="6858000"/>
          </a:xfrm>
          <a:prstGeom prst="rect">
            <a:avLst/>
          </a:prstGeom>
        </p:spPr>
      </p:pic>
      <p:pic>
        <p:nvPicPr>
          <p:cNvPr id="4" name="Picture 3" descr="AU_Build Guide_2018 (a4) PRINT10.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0564" y="0"/>
            <a:ext cx="4848301" cy="6858000"/>
          </a:xfrm>
          <a:prstGeom prst="rect">
            <a:avLst/>
          </a:prstGeom>
        </p:spPr>
      </p:pic>
    </p:spTree>
    <p:extLst>
      <p:ext uri="{BB962C8B-B14F-4D97-AF65-F5344CB8AC3E}">
        <p14:creationId xmlns:p14="http://schemas.microsoft.com/office/powerpoint/2010/main" val="22628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502400" y="0"/>
            <a:ext cx="5689600" cy="6858000"/>
          </a:xfrm>
          <a:prstGeom prst="rect">
            <a:avLst/>
          </a:prstGeom>
        </p:spPr>
      </p:pic>
      <p:pic>
        <p:nvPicPr>
          <p:cNvPr id="5" name="Picture 4" descr="AU_Launch Guide_201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751" y="241300"/>
            <a:ext cx="4462724" cy="6312595"/>
          </a:xfrm>
          <a:prstGeom prst="rect">
            <a:avLst/>
          </a:prstGeom>
        </p:spPr>
      </p:pic>
    </p:spTree>
    <p:extLst>
      <p:ext uri="{BB962C8B-B14F-4D97-AF65-F5344CB8AC3E}">
        <p14:creationId xmlns:p14="http://schemas.microsoft.com/office/powerpoint/2010/main" val="1520454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U_Launch Guide_2018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9414" y="0"/>
            <a:ext cx="4848301" cy="6858000"/>
          </a:xfrm>
          <a:prstGeom prst="rect">
            <a:avLst/>
          </a:prstGeom>
        </p:spPr>
      </p:pic>
      <p:pic>
        <p:nvPicPr>
          <p:cNvPr id="5" name="Picture 4"/>
          <p:cNvPicPr>
            <a:picLocks noChangeAspect="1"/>
          </p:cNvPicPr>
          <p:nvPr/>
        </p:nvPicPr>
        <p:blipFill>
          <a:blip r:embed="rId4"/>
          <a:stretch>
            <a:fillRect/>
          </a:stretch>
        </p:blipFill>
        <p:spPr>
          <a:xfrm>
            <a:off x="1153467" y="8944"/>
            <a:ext cx="4864100" cy="6858000"/>
          </a:xfrm>
          <a:prstGeom prst="rect">
            <a:avLst/>
          </a:prstGeom>
        </p:spPr>
      </p:pic>
    </p:spTree>
    <p:extLst>
      <p:ext uri="{BB962C8B-B14F-4D97-AF65-F5344CB8AC3E}">
        <p14:creationId xmlns:p14="http://schemas.microsoft.com/office/powerpoint/2010/main" val="21063669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01729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p:cNvPicPr>
            <a:picLocks noChangeAspect="1"/>
          </p:cNvPicPr>
          <p:nvPr/>
        </p:nvPicPr>
        <p:blipFill>
          <a:blip r:embed="rId4"/>
          <a:stretch>
            <a:fillRect/>
          </a:stretch>
        </p:blipFill>
        <p:spPr>
          <a:xfrm>
            <a:off x="4099262" y="2153074"/>
            <a:ext cx="4274003" cy="3043532"/>
          </a:xfrm>
          <a:prstGeom prst="rect">
            <a:avLst/>
          </a:prstGeom>
        </p:spPr>
      </p:pic>
    </p:spTree>
    <p:extLst>
      <p:ext uri="{BB962C8B-B14F-4D97-AF65-F5344CB8AC3E}">
        <p14:creationId xmlns:p14="http://schemas.microsoft.com/office/powerpoint/2010/main" val="24425970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4150" y="0"/>
            <a:ext cx="12192000" cy="6858000"/>
          </a:xfrm>
          <a:prstGeom prst="rect">
            <a:avLst/>
          </a:prstGeom>
        </p:spPr>
      </p:pic>
      <p:pic>
        <p:nvPicPr>
          <p:cNvPr id="4" name="Picture 3"/>
          <p:cNvPicPr>
            <a:picLocks noChangeAspect="1"/>
          </p:cNvPicPr>
          <p:nvPr/>
        </p:nvPicPr>
        <p:blipFill>
          <a:blip r:embed="rId4"/>
          <a:stretch>
            <a:fillRect/>
          </a:stretch>
        </p:blipFill>
        <p:spPr>
          <a:xfrm>
            <a:off x="2629822" y="359663"/>
            <a:ext cx="8797504" cy="5722424"/>
          </a:xfrm>
          <a:prstGeom prst="rect">
            <a:avLst/>
          </a:prstGeom>
        </p:spPr>
      </p:pic>
    </p:spTree>
    <p:extLst>
      <p:ext uri="{BB962C8B-B14F-4D97-AF65-F5344CB8AC3E}">
        <p14:creationId xmlns:p14="http://schemas.microsoft.com/office/powerpoint/2010/main" val="33050924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ive Guide_2018(a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718" y="169941"/>
            <a:ext cx="4582728" cy="6482342"/>
          </a:xfrm>
          <a:prstGeom prst="rect">
            <a:avLst/>
          </a:prstGeom>
        </p:spPr>
      </p:pic>
    </p:spTree>
    <p:extLst>
      <p:ext uri="{BB962C8B-B14F-4D97-AF65-F5344CB8AC3E}">
        <p14:creationId xmlns:p14="http://schemas.microsoft.com/office/powerpoint/2010/main" val="27634602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ive Guide_2018(a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399" y="357769"/>
            <a:ext cx="4310830" cy="6097739"/>
          </a:xfrm>
          <a:prstGeom prst="rect">
            <a:avLst/>
          </a:prstGeom>
        </p:spPr>
      </p:pic>
    </p:spTree>
    <p:extLst>
      <p:ext uri="{BB962C8B-B14F-4D97-AF65-F5344CB8AC3E}">
        <p14:creationId xmlns:p14="http://schemas.microsoft.com/office/powerpoint/2010/main" val="40005248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ive Guide_2018(a4)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4573" y="1502631"/>
            <a:ext cx="3577341" cy="5060207"/>
          </a:xfrm>
          <a:prstGeom prst="rect">
            <a:avLst/>
          </a:prstGeom>
        </p:spPr>
      </p:pic>
      <p:pic>
        <p:nvPicPr>
          <p:cNvPr id="5" name="Picture 4" descr="AU_Live Guide_2018(a4)3.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1452" y="1502633"/>
            <a:ext cx="3578922" cy="5062443"/>
          </a:xfrm>
          <a:prstGeom prst="rect">
            <a:avLst/>
          </a:prstGeom>
        </p:spPr>
      </p:pic>
    </p:spTree>
    <p:extLst>
      <p:ext uri="{BB962C8B-B14F-4D97-AF65-F5344CB8AC3E}">
        <p14:creationId xmlns:p14="http://schemas.microsoft.com/office/powerpoint/2010/main" val="38734127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ive Guide_2018(a4)3.jpg"/>
          <p:cNvPicPr>
            <a:picLocks noChangeAspect="1"/>
          </p:cNvPicPr>
          <p:nvPr/>
        </p:nvPicPr>
        <p:blipFill rotWithShape="1">
          <a:blip r:embed="rId4" cstate="print">
            <a:extLst>
              <a:ext uri="{28A0092B-C50C-407E-A947-70E740481C1C}">
                <a14:useLocalDpi xmlns:a14="http://schemas.microsoft.com/office/drawing/2010/main" val="0"/>
              </a:ext>
            </a:extLst>
          </a:blip>
          <a:srcRect t="34982" r="54506" b="30389"/>
          <a:stretch/>
        </p:blipFill>
        <p:spPr>
          <a:xfrm>
            <a:off x="4480105" y="2298671"/>
            <a:ext cx="3649386" cy="3929289"/>
          </a:xfrm>
          <a:prstGeom prst="rect">
            <a:avLst/>
          </a:prstGeom>
        </p:spPr>
      </p:pic>
    </p:spTree>
    <p:extLst>
      <p:ext uri="{BB962C8B-B14F-4D97-AF65-F5344CB8AC3E}">
        <p14:creationId xmlns:p14="http://schemas.microsoft.com/office/powerpoint/2010/main" val="3256624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p:cNvPicPr>
            <a:picLocks noChangeAspect="1"/>
          </p:cNvPicPr>
          <p:nvPr/>
        </p:nvPicPr>
        <p:blipFill>
          <a:blip r:embed="rId4"/>
          <a:stretch>
            <a:fillRect/>
          </a:stretch>
        </p:blipFill>
        <p:spPr>
          <a:xfrm>
            <a:off x="2495672" y="359663"/>
            <a:ext cx="8797504" cy="5722424"/>
          </a:xfrm>
          <a:prstGeom prst="rect">
            <a:avLst/>
          </a:prstGeom>
        </p:spPr>
      </p:pic>
    </p:spTree>
    <p:extLst>
      <p:ext uri="{BB962C8B-B14F-4D97-AF65-F5344CB8AC3E}">
        <p14:creationId xmlns:p14="http://schemas.microsoft.com/office/powerpoint/2010/main" val="15125522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6556"/>
          <a:stretch/>
        </p:blipFill>
        <p:spPr>
          <a:xfrm>
            <a:off x="6895310" y="0"/>
            <a:ext cx="529669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151" y="286216"/>
            <a:ext cx="4443617" cy="6285568"/>
          </a:xfrm>
          <a:prstGeom prst="rect">
            <a:avLst/>
          </a:prstGeom>
        </p:spPr>
      </p:pic>
    </p:spTree>
    <p:extLst>
      <p:ext uri="{BB962C8B-B14F-4D97-AF65-F5344CB8AC3E}">
        <p14:creationId xmlns:p14="http://schemas.microsoft.com/office/powerpoint/2010/main" val="399453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6140"/>
          <a:stretch/>
        </p:blipFill>
        <p:spPr>
          <a:xfrm>
            <a:off x="5625356" y="0"/>
            <a:ext cx="6566643" cy="6858000"/>
          </a:xfrm>
          <a:prstGeom prst="rect">
            <a:avLst/>
          </a:prstGeom>
        </p:spPr>
      </p:pic>
      <p:pic>
        <p:nvPicPr>
          <p:cNvPr id="3" name="Picture 2"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925" y="241472"/>
            <a:ext cx="4525834" cy="6401865"/>
          </a:xfrm>
          <a:prstGeom prst="rect">
            <a:avLst/>
          </a:prstGeom>
        </p:spPr>
      </p:pic>
    </p:spTree>
    <p:extLst>
      <p:ext uri="{BB962C8B-B14F-4D97-AF65-F5344CB8AC3E}">
        <p14:creationId xmlns:p14="http://schemas.microsoft.com/office/powerpoint/2010/main" val="3162151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95266" y="432047"/>
            <a:ext cx="1073016" cy="1517798"/>
          </a:xfrm>
          <a:prstGeom prst="rect">
            <a:avLst/>
          </a:prstGeom>
        </p:spPr>
      </p:pic>
      <p:pic>
        <p:nvPicPr>
          <p:cNvPr id="5" name="Picture 4" descr="AU_Share Guide_2018 (a4) PRINT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733" y="0"/>
            <a:ext cx="4848301" cy="6858000"/>
          </a:xfrm>
          <a:prstGeom prst="rect">
            <a:avLst/>
          </a:prstGeom>
        </p:spPr>
      </p:pic>
    </p:spTree>
    <p:extLst>
      <p:ext uri="{BB962C8B-B14F-4D97-AF65-F5344CB8AC3E}">
        <p14:creationId xmlns:p14="http://schemas.microsoft.com/office/powerpoint/2010/main" val="48928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95266" y="432047"/>
            <a:ext cx="1073016" cy="1517798"/>
          </a:xfrm>
          <a:prstGeom prst="rect">
            <a:avLst/>
          </a:prstGeom>
        </p:spPr>
      </p:pic>
      <p:pic>
        <p:nvPicPr>
          <p:cNvPr id="5" name="Picture 4" descr="AU_Share Guide_2018 (a4) PRINT3.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187" y="0"/>
            <a:ext cx="4848301" cy="6858000"/>
          </a:xfrm>
          <a:prstGeom prst="rect">
            <a:avLst/>
          </a:prstGeom>
        </p:spPr>
      </p:pic>
    </p:spTree>
    <p:extLst>
      <p:ext uri="{BB962C8B-B14F-4D97-AF65-F5344CB8AC3E}">
        <p14:creationId xmlns:p14="http://schemas.microsoft.com/office/powerpoint/2010/main" val="191072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6323" y="432047"/>
            <a:ext cx="1073016" cy="1517798"/>
          </a:xfrm>
          <a:prstGeom prst="rect">
            <a:avLst/>
          </a:prstGeom>
        </p:spPr>
      </p:pic>
      <p:pic>
        <p:nvPicPr>
          <p:cNvPr id="5" name="Picture 4" descr="AU_Share Guide_2018 (a4) PRINT4.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053" y="0"/>
            <a:ext cx="4848301" cy="6858000"/>
          </a:xfrm>
          <a:prstGeom prst="rect">
            <a:avLst/>
          </a:prstGeom>
        </p:spPr>
      </p:pic>
      <p:sp>
        <p:nvSpPr>
          <p:cNvPr id="6" name="Rectangle 5"/>
          <p:cNvSpPr/>
          <p:nvPr/>
        </p:nvSpPr>
        <p:spPr>
          <a:xfrm>
            <a:off x="3460172" y="4436918"/>
            <a:ext cx="2161309"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78061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8485" y="360491"/>
            <a:ext cx="2011557" cy="2845379"/>
          </a:xfrm>
          <a:prstGeom prst="rect">
            <a:avLst/>
          </a:prstGeom>
        </p:spPr>
      </p:pic>
      <p:pic>
        <p:nvPicPr>
          <p:cNvPr id="5" name="Picture 4" descr="AU_Share Guide_2018 (a4) PRINT5.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7071" y="0"/>
            <a:ext cx="4848301" cy="6858000"/>
          </a:xfrm>
          <a:prstGeom prst="rect">
            <a:avLst/>
          </a:prstGeom>
        </p:spPr>
      </p:pic>
    </p:spTree>
    <p:extLst>
      <p:ext uri="{BB962C8B-B14F-4D97-AF65-F5344CB8AC3E}">
        <p14:creationId xmlns:p14="http://schemas.microsoft.com/office/powerpoint/2010/main" val="2202022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83917"/>
          <a:stretch/>
        </p:blipFill>
        <p:spPr>
          <a:xfrm>
            <a:off x="10231174" y="0"/>
            <a:ext cx="1960826" cy="6858000"/>
          </a:xfrm>
          <a:prstGeom prst="rect">
            <a:avLst/>
          </a:prstGeom>
        </p:spPr>
      </p:pic>
      <p:pic>
        <p:nvPicPr>
          <p:cNvPr id="3" name="Picture 2" descr="AU_Share Guide_2018 (a4) PRINT5.jpg"/>
          <p:cNvPicPr>
            <a:picLocks noChangeAspect="1"/>
          </p:cNvPicPr>
          <p:nvPr/>
        </p:nvPicPr>
        <p:blipFill rotWithShape="1">
          <a:blip r:embed="rId4" cstate="print">
            <a:extLst>
              <a:ext uri="{28A0092B-C50C-407E-A947-70E740481C1C}">
                <a14:useLocalDpi xmlns:a14="http://schemas.microsoft.com/office/drawing/2010/main" val="0"/>
              </a:ext>
            </a:extLst>
          </a:blip>
          <a:srcRect t="45908"/>
          <a:stretch/>
        </p:blipFill>
        <p:spPr>
          <a:xfrm>
            <a:off x="1984914" y="599264"/>
            <a:ext cx="8179864" cy="6258736"/>
          </a:xfrm>
          <a:prstGeom prst="rect">
            <a:avLst/>
          </a:prstGeom>
        </p:spPr>
      </p:pic>
    </p:spTree>
    <p:extLst>
      <p:ext uri="{BB962C8B-B14F-4D97-AF65-F5344CB8AC3E}">
        <p14:creationId xmlns:p14="http://schemas.microsoft.com/office/powerpoint/2010/main" val="3279502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940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8864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6323" y="432047"/>
            <a:ext cx="1073016" cy="1517798"/>
          </a:xfrm>
          <a:prstGeom prst="rect">
            <a:avLst/>
          </a:prstGeom>
        </p:spPr>
      </p:pic>
      <p:pic>
        <p:nvPicPr>
          <p:cNvPr id="5" name="Picture 4" descr="AU_Share Guide_2018 (a4) PRINT6.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333" y="0"/>
            <a:ext cx="4848301" cy="6858000"/>
          </a:xfrm>
          <a:prstGeom prst="rect">
            <a:avLst/>
          </a:prstGeom>
        </p:spPr>
      </p:pic>
    </p:spTree>
    <p:extLst>
      <p:ext uri="{BB962C8B-B14F-4D97-AF65-F5344CB8AC3E}">
        <p14:creationId xmlns:p14="http://schemas.microsoft.com/office/powerpoint/2010/main" val="2544960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4903" y="4188630"/>
            <a:ext cx="1073016" cy="1517798"/>
          </a:xfrm>
          <a:prstGeom prst="rect">
            <a:avLst/>
          </a:prstGeom>
        </p:spPr>
      </p:pic>
      <p:pic>
        <p:nvPicPr>
          <p:cNvPr id="6" name="Picture 5" descr="AU_Share Guide_2018 (a4) PRINT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6427" y="0"/>
            <a:ext cx="4848301" cy="6858000"/>
          </a:xfrm>
          <a:prstGeom prst="rect">
            <a:avLst/>
          </a:prstGeom>
        </p:spPr>
      </p:pic>
    </p:spTree>
    <p:extLst>
      <p:ext uri="{BB962C8B-B14F-4D97-AF65-F5344CB8AC3E}">
        <p14:creationId xmlns:p14="http://schemas.microsoft.com/office/powerpoint/2010/main" val="268581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Share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6323" y="432047"/>
            <a:ext cx="1073016" cy="1517798"/>
          </a:xfrm>
          <a:prstGeom prst="rect">
            <a:avLst/>
          </a:prstGeom>
        </p:spPr>
      </p:pic>
      <p:pic>
        <p:nvPicPr>
          <p:cNvPr id="5" name="Picture 4" descr="AU_Share Guide_2018 (a4) PRINT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690" y="0"/>
            <a:ext cx="4848301" cy="6858000"/>
          </a:xfrm>
          <a:prstGeom prst="rect">
            <a:avLst/>
          </a:prstGeom>
        </p:spPr>
      </p:pic>
    </p:spTree>
    <p:extLst>
      <p:ext uri="{BB962C8B-B14F-4D97-AF65-F5344CB8AC3E}">
        <p14:creationId xmlns:p14="http://schemas.microsoft.com/office/powerpoint/2010/main" val="2487427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p:cNvPicPr>
            <a:picLocks noChangeAspect="1"/>
          </p:cNvPicPr>
          <p:nvPr/>
        </p:nvPicPr>
        <p:blipFill>
          <a:blip r:embed="rId4"/>
          <a:stretch>
            <a:fillRect/>
          </a:stretch>
        </p:blipFill>
        <p:spPr>
          <a:xfrm>
            <a:off x="2495672" y="359663"/>
            <a:ext cx="8797504" cy="5722424"/>
          </a:xfrm>
          <a:prstGeom prst="rect">
            <a:avLst/>
          </a:prstGeom>
        </p:spPr>
      </p:pic>
    </p:spTree>
    <p:extLst>
      <p:ext uri="{BB962C8B-B14F-4D97-AF65-F5344CB8AC3E}">
        <p14:creationId xmlns:p14="http://schemas.microsoft.com/office/powerpoint/2010/main" val="261758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20806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1887"/>
          <a:stretch/>
        </p:blipFill>
        <p:spPr>
          <a:xfrm>
            <a:off x="8764466" y="0"/>
            <a:ext cx="3427533" cy="6858000"/>
          </a:xfrm>
          <a:prstGeom prst="rect">
            <a:avLst/>
          </a:prstGeom>
        </p:spPr>
      </p:pic>
      <p:pic>
        <p:nvPicPr>
          <p:cNvPr id="4" name="Picture 3" descr="AU_Launch Guide_2018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5357" y="0"/>
            <a:ext cx="4848301" cy="6858000"/>
          </a:xfrm>
          <a:prstGeom prst="rect">
            <a:avLst/>
          </a:prstGeom>
        </p:spPr>
      </p:pic>
    </p:spTree>
    <p:extLst>
      <p:ext uri="{BB962C8B-B14F-4D97-AF65-F5344CB8AC3E}">
        <p14:creationId xmlns:p14="http://schemas.microsoft.com/office/powerpoint/2010/main" val="2310755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5.jpg"/>
          <p:cNvPicPr>
            <a:picLocks noChangeAspect="1"/>
          </p:cNvPicPr>
          <p:nvPr/>
        </p:nvPicPr>
        <p:blipFill rotWithShape="1">
          <a:blip r:embed="rId3" cstate="print">
            <a:extLst>
              <a:ext uri="{28A0092B-C50C-407E-A947-70E740481C1C}">
                <a14:useLocalDpi xmlns:a14="http://schemas.microsoft.com/office/drawing/2010/main" val="0"/>
              </a:ext>
            </a:extLst>
          </a:blip>
          <a:srcRect t="1" b="56219"/>
          <a:stretch/>
        </p:blipFill>
        <p:spPr>
          <a:xfrm>
            <a:off x="638736" y="0"/>
            <a:ext cx="11074064" cy="6858000"/>
          </a:xfrm>
          <a:prstGeom prst="rect">
            <a:avLst/>
          </a:prstGeom>
        </p:spPr>
      </p:pic>
    </p:spTree>
    <p:extLst>
      <p:ext uri="{BB962C8B-B14F-4D97-AF65-F5344CB8AC3E}">
        <p14:creationId xmlns:p14="http://schemas.microsoft.com/office/powerpoint/2010/main" val="1363428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Natures solution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285" y="894424"/>
            <a:ext cx="3539402" cy="5006541"/>
          </a:xfrm>
          <a:prstGeom prst="rect">
            <a:avLst/>
          </a:prstGeom>
        </p:spPr>
      </p:pic>
    </p:spTree>
    <p:extLst>
      <p:ext uri="{BB962C8B-B14F-4D97-AF65-F5344CB8AC3E}">
        <p14:creationId xmlns:p14="http://schemas.microsoft.com/office/powerpoint/2010/main" val="4280500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5.jpg"/>
          <p:cNvPicPr>
            <a:picLocks noChangeAspect="1"/>
          </p:cNvPicPr>
          <p:nvPr/>
        </p:nvPicPr>
        <p:blipFill rotWithShape="1">
          <a:blip r:embed="rId3" cstate="print">
            <a:extLst>
              <a:ext uri="{28A0092B-C50C-407E-A947-70E740481C1C}">
                <a14:useLocalDpi xmlns:a14="http://schemas.microsoft.com/office/drawing/2010/main" val="0"/>
              </a:ext>
            </a:extLst>
          </a:blip>
          <a:srcRect t="43430" b="31675"/>
          <a:stretch/>
        </p:blipFill>
        <p:spPr>
          <a:xfrm>
            <a:off x="0" y="1045316"/>
            <a:ext cx="12182606" cy="4289999"/>
          </a:xfrm>
          <a:prstGeom prst="rect">
            <a:avLst/>
          </a:prstGeom>
        </p:spPr>
      </p:pic>
    </p:spTree>
    <p:extLst>
      <p:ext uri="{BB962C8B-B14F-4D97-AF65-F5344CB8AC3E}">
        <p14:creationId xmlns:p14="http://schemas.microsoft.com/office/powerpoint/2010/main" val="301683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4267"/>
          <a:stretch/>
        </p:blipFill>
        <p:spPr>
          <a:xfrm>
            <a:off x="9054630" y="0"/>
            <a:ext cx="3137370" cy="6858000"/>
          </a:xfrm>
          <a:prstGeom prst="rect">
            <a:avLst/>
          </a:prstGeom>
        </p:spPr>
      </p:pic>
      <p:pic>
        <p:nvPicPr>
          <p:cNvPr id="3" name="Picture 2" descr="AU_Launch Guide_20185.jpg"/>
          <p:cNvPicPr>
            <a:picLocks noChangeAspect="1"/>
          </p:cNvPicPr>
          <p:nvPr/>
        </p:nvPicPr>
        <p:blipFill rotWithShape="1">
          <a:blip r:embed="rId4" cstate="print">
            <a:extLst>
              <a:ext uri="{28A0092B-C50C-407E-A947-70E740481C1C}">
                <a14:useLocalDpi xmlns:a14="http://schemas.microsoft.com/office/drawing/2010/main" val="0"/>
              </a:ext>
            </a:extLst>
          </a:blip>
          <a:srcRect l="6090" t="68744" r="58857" b="6344"/>
          <a:stretch/>
        </p:blipFill>
        <p:spPr>
          <a:xfrm>
            <a:off x="3382156" y="502501"/>
            <a:ext cx="5380095" cy="5408742"/>
          </a:xfrm>
          <a:prstGeom prst="rect">
            <a:avLst/>
          </a:prstGeom>
        </p:spPr>
      </p:pic>
    </p:spTree>
    <p:extLst>
      <p:ext uri="{BB962C8B-B14F-4D97-AF65-F5344CB8AC3E}">
        <p14:creationId xmlns:p14="http://schemas.microsoft.com/office/powerpoint/2010/main" val="4021294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770422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2255" y="0"/>
            <a:ext cx="4848301" cy="6858000"/>
          </a:xfrm>
          <a:prstGeom prst="rect">
            <a:avLst/>
          </a:prstGeom>
        </p:spPr>
      </p:pic>
      <p:pic>
        <p:nvPicPr>
          <p:cNvPr id="4" name="Picture 3" descr="AU_Launch Guide_2018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3994" y="0"/>
            <a:ext cx="4848301" cy="6858000"/>
          </a:xfrm>
          <a:prstGeom prst="rect">
            <a:avLst/>
          </a:prstGeom>
        </p:spPr>
      </p:pic>
    </p:spTree>
    <p:extLst>
      <p:ext uri="{BB962C8B-B14F-4D97-AF65-F5344CB8AC3E}">
        <p14:creationId xmlns:p14="http://schemas.microsoft.com/office/powerpoint/2010/main" val="2125750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311400" y="266700"/>
            <a:ext cx="7555992" cy="6321552"/>
          </a:xfrm>
          <a:prstGeom prst="rect">
            <a:avLst/>
          </a:prstGeom>
        </p:spPr>
      </p:pic>
    </p:spTree>
    <p:extLst>
      <p:ext uri="{BB962C8B-B14F-4D97-AF65-F5344CB8AC3E}">
        <p14:creationId xmlns:p14="http://schemas.microsoft.com/office/powerpoint/2010/main" val="3994508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33415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41903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70025"/>
          <a:stretch/>
        </p:blipFill>
        <p:spPr>
          <a:xfrm>
            <a:off x="0" y="0"/>
            <a:ext cx="12192000" cy="2055687"/>
          </a:xfrm>
          <a:prstGeom prst="rect">
            <a:avLst/>
          </a:prstGeom>
        </p:spPr>
      </p:pic>
      <p:pic>
        <p:nvPicPr>
          <p:cNvPr id="4" name="Picture 3"/>
          <p:cNvPicPr>
            <a:picLocks noChangeAspect="1"/>
          </p:cNvPicPr>
          <p:nvPr/>
        </p:nvPicPr>
        <p:blipFill>
          <a:blip r:embed="rId4"/>
          <a:stretch>
            <a:fillRect/>
          </a:stretch>
        </p:blipFill>
        <p:spPr>
          <a:xfrm>
            <a:off x="87318" y="2594819"/>
            <a:ext cx="11973730" cy="3115422"/>
          </a:xfrm>
          <a:prstGeom prst="rect">
            <a:avLst/>
          </a:prstGeom>
        </p:spPr>
      </p:pic>
      <p:pic>
        <p:nvPicPr>
          <p:cNvPr id="5" name="Picture 4" descr="AU_Launch Guide_2018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09251" y="2256687"/>
            <a:ext cx="3059153" cy="43272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7379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0178"/>
          <a:stretch/>
        </p:blipFill>
        <p:spPr>
          <a:xfrm>
            <a:off x="7336900" y="0"/>
            <a:ext cx="4855100" cy="6858000"/>
          </a:xfrm>
          <a:prstGeom prst="rect">
            <a:avLst/>
          </a:prstGeom>
        </p:spPr>
      </p:pic>
      <p:pic>
        <p:nvPicPr>
          <p:cNvPr id="3" name="Picture 2" descr="AU_Launch Guide_2018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1187" y="0"/>
            <a:ext cx="4848301" cy="6858000"/>
          </a:xfrm>
          <a:prstGeom prst="rect">
            <a:avLst/>
          </a:prstGeom>
        </p:spPr>
      </p:pic>
    </p:spTree>
    <p:extLst>
      <p:ext uri="{BB962C8B-B14F-4D97-AF65-F5344CB8AC3E}">
        <p14:creationId xmlns:p14="http://schemas.microsoft.com/office/powerpoint/2010/main" val="1329152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153598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6946"/>
          <a:stretch/>
        </p:blipFill>
        <p:spPr>
          <a:xfrm>
            <a:off x="4504472" y="0"/>
            <a:ext cx="7687527" cy="6858000"/>
          </a:xfrm>
          <a:prstGeom prst="rect">
            <a:avLst/>
          </a:prstGeom>
        </p:spPr>
      </p:pic>
      <p:pic>
        <p:nvPicPr>
          <p:cNvPr id="3" name="Picture 2" descr="AU_Share Guide_2018 (a4) PRINT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834" y="155319"/>
            <a:ext cx="4312202" cy="6099680"/>
          </a:xfrm>
          <a:prstGeom prst="rect">
            <a:avLst/>
          </a:prstGeom>
        </p:spPr>
      </p:pic>
      <p:pic>
        <p:nvPicPr>
          <p:cNvPr id="4" name="Picture 3" descr="AU_Share Guide_2018 (a4) PRINT.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1225" y="4951921"/>
            <a:ext cx="1121447" cy="15863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78225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610"/>
            <a:ext cx="12192000" cy="6858000"/>
          </a:xfrm>
          <a:prstGeom prst="rect">
            <a:avLst/>
          </a:prstGeom>
        </p:spPr>
      </p:pic>
    </p:spTree>
    <p:extLst>
      <p:ext uri="{BB962C8B-B14F-4D97-AF65-F5344CB8AC3E}">
        <p14:creationId xmlns:p14="http://schemas.microsoft.com/office/powerpoint/2010/main" val="32351525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2646" y="0"/>
            <a:ext cx="4848301" cy="6858000"/>
          </a:xfrm>
          <a:prstGeom prst="rect">
            <a:avLst/>
          </a:prstGeom>
        </p:spPr>
      </p:pic>
      <p:pic>
        <p:nvPicPr>
          <p:cNvPr id="4" name="Picture 3" descr="AU_Launch Guide_2018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1379" y="0"/>
            <a:ext cx="4848301" cy="6858000"/>
          </a:xfrm>
          <a:prstGeom prst="rect">
            <a:avLst/>
          </a:prstGeom>
        </p:spPr>
      </p:pic>
    </p:spTree>
    <p:extLst>
      <p:ext uri="{BB962C8B-B14F-4D97-AF65-F5344CB8AC3E}">
        <p14:creationId xmlns:p14="http://schemas.microsoft.com/office/powerpoint/2010/main" val="2063966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pic>
        <p:nvPicPr>
          <p:cNvPr id="5" name="Picture 4" descr="AU_Launch Guide_20188.jpg"/>
          <p:cNvPicPr>
            <a:picLocks noChangeAspect="1"/>
          </p:cNvPicPr>
          <p:nvPr/>
        </p:nvPicPr>
        <p:blipFill rotWithShape="1">
          <a:blip r:embed="rId4" cstate="print">
            <a:extLst>
              <a:ext uri="{28A0092B-C50C-407E-A947-70E740481C1C}">
                <a14:useLocalDpi xmlns:a14="http://schemas.microsoft.com/office/drawing/2010/main" val="0"/>
              </a:ext>
            </a:extLst>
          </a:blip>
          <a:srcRect t="53595" r="6239" b="7843"/>
          <a:stretch/>
        </p:blipFill>
        <p:spPr>
          <a:xfrm>
            <a:off x="2297262" y="2038403"/>
            <a:ext cx="7309914" cy="4252658"/>
          </a:xfrm>
          <a:prstGeom prst="rect">
            <a:avLst/>
          </a:prstGeom>
        </p:spPr>
      </p:pic>
    </p:spTree>
    <p:extLst>
      <p:ext uri="{BB962C8B-B14F-4D97-AF65-F5344CB8AC3E}">
        <p14:creationId xmlns:p14="http://schemas.microsoft.com/office/powerpoint/2010/main" val="33416622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93288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2978"/>
          <a:stretch/>
        </p:blipFill>
        <p:spPr>
          <a:xfrm>
            <a:off x="8897470" y="0"/>
            <a:ext cx="3294529" cy="6858000"/>
          </a:xfrm>
          <a:prstGeom prst="rect">
            <a:avLst/>
          </a:prstGeom>
        </p:spPr>
      </p:pic>
      <p:pic>
        <p:nvPicPr>
          <p:cNvPr id="3" name="Picture 2"/>
          <p:cNvPicPr>
            <a:picLocks noChangeAspect="1"/>
          </p:cNvPicPr>
          <p:nvPr/>
        </p:nvPicPr>
        <p:blipFill>
          <a:blip r:embed="rId4"/>
          <a:stretch>
            <a:fillRect/>
          </a:stretch>
        </p:blipFill>
        <p:spPr>
          <a:xfrm>
            <a:off x="2036482" y="0"/>
            <a:ext cx="6639647" cy="6858000"/>
          </a:xfrm>
          <a:prstGeom prst="rect">
            <a:avLst/>
          </a:prstGeom>
        </p:spPr>
      </p:pic>
    </p:spTree>
    <p:extLst>
      <p:ext uri="{BB962C8B-B14F-4D97-AF65-F5344CB8AC3E}">
        <p14:creationId xmlns:p14="http://schemas.microsoft.com/office/powerpoint/2010/main" val="26049710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882424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2519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2647" y="0"/>
            <a:ext cx="4848301" cy="6858000"/>
          </a:xfrm>
          <a:prstGeom prst="rect">
            <a:avLst/>
          </a:prstGeom>
        </p:spPr>
      </p:pic>
      <p:pic>
        <p:nvPicPr>
          <p:cNvPr id="4" name="Picture 3" descr="AU_Launch Guide_20181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9321" y="0"/>
            <a:ext cx="4848301" cy="6858000"/>
          </a:xfrm>
          <a:prstGeom prst="rect">
            <a:avLst/>
          </a:prstGeom>
        </p:spPr>
      </p:pic>
    </p:spTree>
    <p:extLst>
      <p:ext uri="{BB962C8B-B14F-4D97-AF65-F5344CB8AC3E}">
        <p14:creationId xmlns:p14="http://schemas.microsoft.com/office/powerpoint/2010/main" val="32965825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350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0.jpg"/>
          <p:cNvPicPr>
            <a:picLocks noChangeAspect="1"/>
          </p:cNvPicPr>
          <p:nvPr/>
        </p:nvPicPr>
        <p:blipFill rotWithShape="1">
          <a:blip r:embed="rId3" cstate="print">
            <a:extLst>
              <a:ext uri="{28A0092B-C50C-407E-A947-70E740481C1C}">
                <a14:useLocalDpi xmlns:a14="http://schemas.microsoft.com/office/drawing/2010/main" val="0"/>
              </a:ext>
            </a:extLst>
          </a:blip>
          <a:srcRect t="33768" b="26580"/>
          <a:stretch/>
        </p:blipFill>
        <p:spPr>
          <a:xfrm>
            <a:off x="2514912" y="448236"/>
            <a:ext cx="9550088" cy="5356412"/>
          </a:xfrm>
          <a:prstGeom prst="rect">
            <a:avLst/>
          </a:prstGeom>
        </p:spPr>
      </p:pic>
      <p:pic>
        <p:nvPicPr>
          <p:cNvPr id="4" name="Picture 3" descr="AU_Launch Guide_201810.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7" y="3331883"/>
            <a:ext cx="2244584" cy="3175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04034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pic>
        <p:nvPicPr>
          <p:cNvPr id="5" name="Picture 4" descr="AU_Natures solution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2932" y="408837"/>
            <a:ext cx="2871539" cy="40618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09399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Natures solution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5462" y="364014"/>
            <a:ext cx="4395539" cy="62175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9449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5392"/>
          <a:stretch/>
        </p:blipFill>
        <p:spPr>
          <a:xfrm>
            <a:off x="6753412" y="0"/>
            <a:ext cx="5438588" cy="6858000"/>
          </a:xfrm>
          <a:prstGeom prst="rect">
            <a:avLst/>
          </a:prstGeom>
        </p:spPr>
      </p:pic>
      <p:pic>
        <p:nvPicPr>
          <p:cNvPr id="3" name="Picture 2" descr="AU_Natures solution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5462" y="364014"/>
            <a:ext cx="4395539" cy="62175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56854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ATURES SOLUTION KI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882" y="0"/>
            <a:ext cx="10911960" cy="6858000"/>
          </a:xfrm>
          <a:prstGeom prst="rect">
            <a:avLst/>
          </a:prstGeom>
        </p:spPr>
      </p:pic>
    </p:spTree>
    <p:extLst>
      <p:ext uri="{BB962C8B-B14F-4D97-AF65-F5344CB8AC3E}">
        <p14:creationId xmlns:p14="http://schemas.microsoft.com/office/powerpoint/2010/main" val="570427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aunch Guide_201810.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0210" y="2838824"/>
            <a:ext cx="2753555" cy="38949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5679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4027" y="0"/>
            <a:ext cx="4848301" cy="6858000"/>
          </a:xfrm>
          <a:prstGeom prst="rect">
            <a:avLst/>
          </a:prstGeom>
        </p:spPr>
      </p:pic>
      <p:pic>
        <p:nvPicPr>
          <p:cNvPr id="4" name="Picture 3" descr="AU_Launch Guide_20181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9909" y="0"/>
            <a:ext cx="4848301" cy="6858000"/>
          </a:xfrm>
          <a:prstGeom prst="rect">
            <a:avLst/>
          </a:prstGeom>
        </p:spPr>
      </p:pic>
    </p:spTree>
    <p:extLst>
      <p:ext uri="{BB962C8B-B14F-4D97-AF65-F5344CB8AC3E}">
        <p14:creationId xmlns:p14="http://schemas.microsoft.com/office/powerpoint/2010/main" val="10419665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348945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161584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1.jpg"/>
          <p:cNvPicPr>
            <a:picLocks noChangeAspect="1"/>
          </p:cNvPicPr>
          <p:nvPr/>
        </p:nvPicPr>
        <p:blipFill rotWithShape="1">
          <a:blip r:embed="rId3" cstate="print">
            <a:extLst>
              <a:ext uri="{28A0092B-C50C-407E-A947-70E740481C1C}">
                <a14:useLocalDpi xmlns:a14="http://schemas.microsoft.com/office/drawing/2010/main" val="0"/>
              </a:ext>
            </a:extLst>
          </a:blip>
          <a:srcRect t="23747" b="31373"/>
          <a:stretch/>
        </p:blipFill>
        <p:spPr>
          <a:xfrm>
            <a:off x="3182471" y="1202765"/>
            <a:ext cx="7963646" cy="5055621"/>
          </a:xfrm>
          <a:prstGeom prst="rect">
            <a:avLst/>
          </a:prstGeom>
        </p:spPr>
      </p:pic>
      <p:pic>
        <p:nvPicPr>
          <p:cNvPr id="5" name="Picture 4"/>
          <p:cNvPicPr>
            <a:picLocks noChangeAspect="1"/>
          </p:cNvPicPr>
          <p:nvPr/>
        </p:nvPicPr>
        <p:blipFill>
          <a:blip r:embed="rId4"/>
          <a:stretch>
            <a:fillRect/>
          </a:stretch>
        </p:blipFill>
        <p:spPr>
          <a:xfrm>
            <a:off x="540124" y="262216"/>
            <a:ext cx="3112806" cy="1493371"/>
          </a:xfrm>
          <a:prstGeom prst="rect">
            <a:avLst/>
          </a:prstGeom>
        </p:spPr>
      </p:pic>
    </p:spTree>
    <p:extLst>
      <p:ext uri="{BB962C8B-B14F-4D97-AF65-F5344CB8AC3E}">
        <p14:creationId xmlns:p14="http://schemas.microsoft.com/office/powerpoint/2010/main" val="22580962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1.jpg"/>
          <p:cNvPicPr>
            <a:picLocks noChangeAspect="1"/>
          </p:cNvPicPr>
          <p:nvPr/>
        </p:nvPicPr>
        <p:blipFill rotWithShape="1">
          <a:blip r:embed="rId3" cstate="print">
            <a:extLst>
              <a:ext uri="{28A0092B-C50C-407E-A947-70E740481C1C}">
                <a14:useLocalDpi xmlns:a14="http://schemas.microsoft.com/office/drawing/2010/main" val="0"/>
              </a:ext>
            </a:extLst>
          </a:blip>
          <a:srcRect t="68954"/>
          <a:stretch/>
        </p:blipFill>
        <p:spPr>
          <a:xfrm>
            <a:off x="119588" y="1023471"/>
            <a:ext cx="11925117" cy="5236882"/>
          </a:xfrm>
          <a:prstGeom prst="rect">
            <a:avLst/>
          </a:prstGeom>
        </p:spPr>
      </p:pic>
    </p:spTree>
    <p:extLst>
      <p:ext uri="{BB962C8B-B14F-4D97-AF65-F5344CB8AC3E}">
        <p14:creationId xmlns:p14="http://schemas.microsoft.com/office/powerpoint/2010/main" val="2662764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580014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09801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64029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2.jpg"/>
          <p:cNvPicPr>
            <a:picLocks noChangeAspect="1"/>
          </p:cNvPicPr>
          <p:nvPr/>
        </p:nvPicPr>
        <p:blipFill rotWithShape="1">
          <a:blip r:embed="rId3" cstate="print">
            <a:extLst>
              <a:ext uri="{28A0092B-C50C-407E-A947-70E740481C1C}">
                <a14:useLocalDpi xmlns:a14="http://schemas.microsoft.com/office/drawing/2010/main" val="0"/>
              </a:ext>
            </a:extLst>
          </a:blip>
          <a:srcRect b="61438"/>
          <a:stretch/>
        </p:blipFill>
        <p:spPr>
          <a:xfrm>
            <a:off x="504321" y="366060"/>
            <a:ext cx="8736797" cy="4765634"/>
          </a:xfrm>
          <a:prstGeom prst="rect">
            <a:avLst/>
          </a:prstGeom>
        </p:spPr>
      </p:pic>
      <p:pic>
        <p:nvPicPr>
          <p:cNvPr id="4" name="Picture 3" descr="AU_Launch Guide_20181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8348" y="2300941"/>
            <a:ext cx="2947006" cy="41685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6461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2.jpg"/>
          <p:cNvPicPr>
            <a:picLocks noChangeAspect="1"/>
          </p:cNvPicPr>
          <p:nvPr/>
        </p:nvPicPr>
        <p:blipFill rotWithShape="1">
          <a:blip r:embed="rId3" cstate="print">
            <a:extLst>
              <a:ext uri="{28A0092B-C50C-407E-A947-70E740481C1C}">
                <a14:useLocalDpi xmlns:a14="http://schemas.microsoft.com/office/drawing/2010/main" val="0"/>
              </a:ext>
            </a:extLst>
          </a:blip>
          <a:srcRect t="38018"/>
          <a:stretch/>
        </p:blipFill>
        <p:spPr>
          <a:xfrm>
            <a:off x="2484026" y="545352"/>
            <a:ext cx="6773989" cy="5939119"/>
          </a:xfrm>
          <a:prstGeom prst="rect">
            <a:avLst/>
          </a:prstGeom>
        </p:spPr>
      </p:pic>
      <p:sp>
        <p:nvSpPr>
          <p:cNvPr id="2" name="Rectangle 1"/>
          <p:cNvSpPr/>
          <p:nvPr/>
        </p:nvSpPr>
        <p:spPr>
          <a:xfrm>
            <a:off x="7751618" y="5902037"/>
            <a:ext cx="311727" cy="197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35159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883" y="0"/>
            <a:ext cx="4848301" cy="6858000"/>
          </a:xfrm>
          <a:prstGeom prst="rect">
            <a:avLst/>
          </a:prstGeom>
        </p:spPr>
      </p:pic>
      <p:pic>
        <p:nvPicPr>
          <p:cNvPr id="4" name="Picture 3" descr="AU_Launch Guide_20181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7733" y="0"/>
            <a:ext cx="4848301" cy="6858000"/>
          </a:xfrm>
          <a:prstGeom prst="rect">
            <a:avLst/>
          </a:prstGeom>
        </p:spPr>
      </p:pic>
    </p:spTree>
    <p:extLst>
      <p:ext uri="{BB962C8B-B14F-4D97-AF65-F5344CB8AC3E}">
        <p14:creationId xmlns:p14="http://schemas.microsoft.com/office/powerpoint/2010/main" val="7360205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3.jpg"/>
          <p:cNvPicPr>
            <a:picLocks noChangeAspect="1"/>
          </p:cNvPicPr>
          <p:nvPr/>
        </p:nvPicPr>
        <p:blipFill rotWithShape="1">
          <a:blip r:embed="rId3" cstate="print">
            <a:extLst>
              <a:ext uri="{28A0092B-C50C-407E-A947-70E740481C1C}">
                <a14:useLocalDpi xmlns:a14="http://schemas.microsoft.com/office/drawing/2010/main" val="0"/>
              </a:ext>
            </a:extLst>
          </a:blip>
          <a:srcRect t="7952" b="49129"/>
          <a:stretch/>
        </p:blipFill>
        <p:spPr>
          <a:xfrm>
            <a:off x="825558" y="171824"/>
            <a:ext cx="10557973" cy="6409764"/>
          </a:xfrm>
          <a:prstGeom prst="rect">
            <a:avLst/>
          </a:prstGeom>
        </p:spPr>
      </p:pic>
    </p:spTree>
    <p:extLst>
      <p:ext uri="{BB962C8B-B14F-4D97-AF65-F5344CB8AC3E}">
        <p14:creationId xmlns:p14="http://schemas.microsoft.com/office/powerpoint/2010/main" val="8847275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 b="73639"/>
          <a:stretch/>
        </p:blipFill>
        <p:spPr>
          <a:xfrm>
            <a:off x="0" y="0"/>
            <a:ext cx="12192000" cy="1807882"/>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85512"/>
          <a:stretch/>
        </p:blipFill>
        <p:spPr>
          <a:xfrm>
            <a:off x="0" y="5864412"/>
            <a:ext cx="12192000" cy="993588"/>
          </a:xfrm>
          <a:prstGeom prst="rect">
            <a:avLst/>
          </a:prstGeom>
        </p:spPr>
      </p:pic>
      <p:pic>
        <p:nvPicPr>
          <p:cNvPr id="5" name="Picture 4" descr="Screen Shot 2018-11-08 at 12.13.17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9833" y="1148034"/>
            <a:ext cx="5316461" cy="5463438"/>
          </a:xfrm>
          <a:prstGeom prst="rect">
            <a:avLst/>
          </a:prstGeom>
        </p:spPr>
      </p:pic>
    </p:spTree>
    <p:extLst>
      <p:ext uri="{BB962C8B-B14F-4D97-AF65-F5344CB8AC3E}">
        <p14:creationId xmlns:p14="http://schemas.microsoft.com/office/powerpoint/2010/main" val="29365267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6851"/>
          <a:stretch/>
        </p:blipFill>
        <p:spPr>
          <a:xfrm>
            <a:off x="8150412" y="0"/>
            <a:ext cx="4041588" cy="6858000"/>
          </a:xfrm>
          <a:prstGeom prst="rect">
            <a:avLst/>
          </a:prstGeom>
        </p:spPr>
      </p:pic>
      <p:pic>
        <p:nvPicPr>
          <p:cNvPr id="3" name="Picture 2" descr="AU_Launch Guide_20181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5294" y="0"/>
            <a:ext cx="4848301" cy="6858000"/>
          </a:xfrm>
          <a:prstGeom prst="rect">
            <a:avLst/>
          </a:prstGeom>
        </p:spPr>
      </p:pic>
    </p:spTree>
    <p:extLst>
      <p:ext uri="{BB962C8B-B14F-4D97-AF65-F5344CB8AC3E}">
        <p14:creationId xmlns:p14="http://schemas.microsoft.com/office/powerpoint/2010/main" val="23505074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5000"/>
          <a:stretch/>
        </p:blipFill>
        <p:spPr>
          <a:xfrm>
            <a:off x="9144000" y="0"/>
            <a:ext cx="3048000" cy="6858000"/>
          </a:xfrm>
          <a:prstGeom prst="rect">
            <a:avLst/>
          </a:prstGeom>
        </p:spPr>
      </p:pic>
      <p:pic>
        <p:nvPicPr>
          <p:cNvPr id="3" name="Picture 2" descr="AU_Launch Guide_201814.jpg"/>
          <p:cNvPicPr>
            <a:picLocks noChangeAspect="1"/>
          </p:cNvPicPr>
          <p:nvPr/>
        </p:nvPicPr>
        <p:blipFill rotWithShape="1">
          <a:blip r:embed="rId4" cstate="print">
            <a:extLst>
              <a:ext uri="{28A0092B-C50C-407E-A947-70E740481C1C}">
                <a14:useLocalDpi xmlns:a14="http://schemas.microsoft.com/office/drawing/2010/main" val="0"/>
              </a:ext>
            </a:extLst>
          </a:blip>
          <a:srcRect t="6971" r="29661" b="82462"/>
          <a:stretch/>
        </p:blipFill>
        <p:spPr>
          <a:xfrm>
            <a:off x="153204" y="201705"/>
            <a:ext cx="4816566" cy="1023471"/>
          </a:xfrm>
          <a:prstGeom prst="rect">
            <a:avLst/>
          </a:prstGeom>
        </p:spPr>
      </p:pic>
      <p:pic>
        <p:nvPicPr>
          <p:cNvPr id="4" name="Picture 3" descr="AU_Launch Guide_201814.jpg"/>
          <p:cNvPicPr>
            <a:picLocks noChangeAspect="1"/>
          </p:cNvPicPr>
          <p:nvPr/>
        </p:nvPicPr>
        <p:blipFill rotWithShape="1">
          <a:blip r:embed="rId4" cstate="print">
            <a:extLst>
              <a:ext uri="{28A0092B-C50C-407E-A947-70E740481C1C}">
                <a14:useLocalDpi xmlns:a14="http://schemas.microsoft.com/office/drawing/2010/main" val="0"/>
              </a:ext>
            </a:extLst>
          </a:blip>
          <a:srcRect t="24945" r="50230" b="51089"/>
          <a:stretch/>
        </p:blipFill>
        <p:spPr>
          <a:xfrm>
            <a:off x="521754" y="1733178"/>
            <a:ext cx="5911847" cy="4026646"/>
          </a:xfrm>
          <a:prstGeom prst="rect">
            <a:avLst/>
          </a:prstGeom>
        </p:spPr>
      </p:pic>
    </p:spTree>
    <p:extLst>
      <p:ext uri="{BB962C8B-B14F-4D97-AF65-F5344CB8AC3E}">
        <p14:creationId xmlns:p14="http://schemas.microsoft.com/office/powerpoint/2010/main" val="17380052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Launch Guide_201814.jpg"/>
          <p:cNvPicPr>
            <a:picLocks noChangeAspect="1"/>
          </p:cNvPicPr>
          <p:nvPr/>
        </p:nvPicPr>
        <p:blipFill rotWithShape="1">
          <a:blip r:embed="rId3" cstate="print">
            <a:extLst>
              <a:ext uri="{28A0092B-C50C-407E-A947-70E740481C1C}">
                <a14:useLocalDpi xmlns:a14="http://schemas.microsoft.com/office/drawing/2010/main" val="0"/>
              </a:ext>
            </a:extLst>
          </a:blip>
          <a:srcRect t="6971" r="29661" b="82462"/>
          <a:stretch/>
        </p:blipFill>
        <p:spPr>
          <a:xfrm>
            <a:off x="153204" y="201705"/>
            <a:ext cx="4816566" cy="1023471"/>
          </a:xfrm>
          <a:prstGeom prst="rect">
            <a:avLst/>
          </a:prstGeom>
        </p:spPr>
      </p:pic>
      <p:pic>
        <p:nvPicPr>
          <p:cNvPr id="4" name="Picture 3" descr="AU_Launch Guide_201814.jpg"/>
          <p:cNvPicPr>
            <a:picLocks noChangeAspect="1"/>
          </p:cNvPicPr>
          <p:nvPr/>
        </p:nvPicPr>
        <p:blipFill rotWithShape="1">
          <a:blip r:embed="rId3" cstate="print">
            <a:extLst>
              <a:ext uri="{28A0092B-C50C-407E-A947-70E740481C1C}">
                <a14:useLocalDpi xmlns:a14="http://schemas.microsoft.com/office/drawing/2010/main" val="0"/>
              </a:ext>
            </a:extLst>
          </a:blip>
          <a:srcRect l="50200" t="24945" r="4329" b="53445"/>
          <a:stretch/>
        </p:blipFill>
        <p:spPr>
          <a:xfrm>
            <a:off x="493058" y="1755590"/>
            <a:ext cx="5401235" cy="3630704"/>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75000"/>
          <a:stretch/>
        </p:blipFill>
        <p:spPr>
          <a:xfrm>
            <a:off x="9144000" y="0"/>
            <a:ext cx="3048000" cy="6858000"/>
          </a:xfrm>
          <a:prstGeom prst="rect">
            <a:avLst/>
          </a:prstGeom>
        </p:spPr>
      </p:pic>
    </p:spTree>
    <p:extLst>
      <p:ext uri="{BB962C8B-B14F-4D97-AF65-F5344CB8AC3E}">
        <p14:creationId xmlns:p14="http://schemas.microsoft.com/office/powerpoint/2010/main" val="11790697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745577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460632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9763988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9130"/>
          <a:stretch/>
        </p:blipFill>
        <p:spPr>
          <a:xfrm>
            <a:off x="7209118" y="0"/>
            <a:ext cx="4982882" cy="6858000"/>
          </a:xfrm>
          <a:prstGeom prst="rect">
            <a:avLst/>
          </a:prstGeom>
        </p:spPr>
      </p:pic>
      <p:pic>
        <p:nvPicPr>
          <p:cNvPr id="3" name="Picture 2" descr="AU_Launch Guide_20181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556" y="0"/>
            <a:ext cx="4848301" cy="6858000"/>
          </a:xfrm>
          <a:prstGeom prst="rect">
            <a:avLst/>
          </a:prstGeom>
        </p:spPr>
      </p:pic>
    </p:spTree>
    <p:extLst>
      <p:ext uri="{BB962C8B-B14F-4D97-AF65-F5344CB8AC3E}">
        <p14:creationId xmlns:p14="http://schemas.microsoft.com/office/powerpoint/2010/main" val="310535803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497263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434317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092450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732183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69063"/>
          <a:stretch/>
        </p:blipFill>
        <p:spPr>
          <a:xfrm>
            <a:off x="0" y="0"/>
            <a:ext cx="12192000" cy="2121647"/>
          </a:xfrm>
          <a:prstGeom prst="rect">
            <a:avLst/>
          </a:prstGeom>
        </p:spPr>
      </p:pic>
      <p:pic>
        <p:nvPicPr>
          <p:cNvPr id="3" name="Picture 2"/>
          <p:cNvPicPr>
            <a:picLocks noChangeAspect="1"/>
          </p:cNvPicPr>
          <p:nvPr/>
        </p:nvPicPr>
        <p:blipFill>
          <a:blip r:embed="rId4"/>
          <a:stretch>
            <a:fillRect/>
          </a:stretch>
        </p:blipFill>
        <p:spPr>
          <a:xfrm>
            <a:off x="87318" y="2594819"/>
            <a:ext cx="11973730" cy="3115422"/>
          </a:xfrm>
          <a:prstGeom prst="rect">
            <a:avLst/>
          </a:prstGeom>
        </p:spPr>
      </p:pic>
      <p:pic>
        <p:nvPicPr>
          <p:cNvPr id="4" name="Picture 3" descr="AU_Launch Guide_2018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09251" y="2256687"/>
            <a:ext cx="3059153" cy="43272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46143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526713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Build Guide_2018 (a4) PRIN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0706" y="4171240"/>
            <a:ext cx="1714859" cy="24256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32593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pic>
        <p:nvPicPr>
          <p:cNvPr id="4" name="Picture 3" descr="AU_Launch Guide_201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4158" y="4318000"/>
            <a:ext cx="1654195" cy="2339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69802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587301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_Build Guide_2018 (a4) PRINT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118" y="0"/>
            <a:ext cx="4848301" cy="6858000"/>
          </a:xfrm>
          <a:prstGeom prst="rect">
            <a:avLst/>
          </a:prstGeom>
        </p:spPr>
      </p:pic>
      <p:pic>
        <p:nvPicPr>
          <p:cNvPr id="4" name="Picture 3" descr="AU_Build Guide_2018 (a4) PRINT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2086" y="0"/>
            <a:ext cx="4848301" cy="6858000"/>
          </a:xfrm>
          <a:prstGeom prst="rect">
            <a:avLst/>
          </a:prstGeom>
        </p:spPr>
      </p:pic>
    </p:spTree>
    <p:extLst>
      <p:ext uri="{BB962C8B-B14F-4D97-AF65-F5344CB8AC3E}">
        <p14:creationId xmlns:p14="http://schemas.microsoft.com/office/powerpoint/2010/main" val="27421774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82680"/>
          <a:stretch/>
        </p:blipFill>
        <p:spPr>
          <a:xfrm>
            <a:off x="0" y="5670176"/>
            <a:ext cx="12192000" cy="1187824"/>
          </a:xfrm>
          <a:prstGeom prst="rect">
            <a:avLst/>
          </a:prstGeom>
        </p:spPr>
      </p:pic>
      <p:pic>
        <p:nvPicPr>
          <p:cNvPr id="3" name="Picture 2" descr="AU_Launch Guide_20183.jpg"/>
          <p:cNvPicPr>
            <a:picLocks noChangeAspect="1"/>
          </p:cNvPicPr>
          <p:nvPr/>
        </p:nvPicPr>
        <p:blipFill rotWithShape="1">
          <a:blip r:embed="rId4" cstate="print">
            <a:extLst>
              <a:ext uri="{28A0092B-C50C-407E-A947-70E740481C1C}">
                <a14:useLocalDpi xmlns:a14="http://schemas.microsoft.com/office/drawing/2010/main" val="0"/>
              </a:ext>
            </a:extLst>
          </a:blip>
          <a:srcRect t="22223" b="51960"/>
          <a:stretch/>
        </p:blipFill>
        <p:spPr>
          <a:xfrm>
            <a:off x="414675" y="1113117"/>
            <a:ext cx="11312704" cy="4131235"/>
          </a:xfrm>
          <a:prstGeom prst="rect">
            <a:avLst/>
          </a:prstGeom>
        </p:spPr>
      </p:pic>
    </p:spTree>
    <p:extLst>
      <p:ext uri="{BB962C8B-B14F-4D97-AF65-F5344CB8AC3E}">
        <p14:creationId xmlns:p14="http://schemas.microsoft.com/office/powerpoint/2010/main" val="11926578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1201"/>
          <a:stretch/>
        </p:blipFill>
        <p:spPr>
          <a:xfrm>
            <a:off x="8680824" y="0"/>
            <a:ext cx="3511176" cy="6858000"/>
          </a:xfrm>
          <a:prstGeom prst="rect">
            <a:avLst/>
          </a:prstGeom>
        </p:spPr>
      </p:pic>
      <p:sp>
        <p:nvSpPr>
          <p:cNvPr id="3" name="TextBox 2"/>
          <p:cNvSpPr txBox="1"/>
          <p:nvPr/>
        </p:nvSpPr>
        <p:spPr>
          <a:xfrm>
            <a:off x="494674" y="5681271"/>
            <a:ext cx="2908093" cy="954107"/>
          </a:xfrm>
          <a:prstGeom prst="rect">
            <a:avLst/>
          </a:prstGeom>
          <a:noFill/>
        </p:spPr>
        <p:txBody>
          <a:bodyPr wrap="square" rtlCol="0">
            <a:spAutoFit/>
          </a:bodyPr>
          <a:lstStyle/>
          <a:p>
            <a:r>
              <a:rPr lang="en-US" sz="1400" dirty="0">
                <a:solidFill>
                  <a:schemeClr val="bg1">
                    <a:lumMod val="50000"/>
                  </a:schemeClr>
                </a:solidFill>
              </a:rPr>
              <a:t>Results not typical. Average earnings are less. See </a:t>
            </a:r>
            <a:r>
              <a:rPr lang="en-US" sz="1400" dirty="0" err="1">
                <a:solidFill>
                  <a:schemeClr val="bg1">
                    <a:lumMod val="50000"/>
                  </a:schemeClr>
                </a:solidFill>
              </a:rPr>
              <a:t>doTERRA</a:t>
            </a:r>
            <a:r>
              <a:rPr lang="en-US" sz="1400" dirty="0">
                <a:solidFill>
                  <a:schemeClr val="bg1">
                    <a:lumMod val="50000"/>
                  </a:schemeClr>
                </a:solidFill>
              </a:rPr>
              <a:t> Opportunity and Earnings Disclosure Summary on </a:t>
            </a:r>
            <a:r>
              <a:rPr lang="en-US" sz="1400" dirty="0">
                <a:solidFill>
                  <a:schemeClr val="bg1">
                    <a:lumMod val="50000"/>
                  </a:schemeClr>
                </a:solidFill>
                <a:hlinkClick r:id="rId4"/>
              </a:rPr>
              <a:t>doterra.com</a:t>
            </a:r>
            <a:r>
              <a:rPr lang="en-US" sz="1400" dirty="0">
                <a:solidFill>
                  <a:schemeClr val="bg1">
                    <a:lumMod val="50000"/>
                  </a:schemeClr>
                </a:solidFill>
              </a:rPr>
              <a:t>.</a:t>
            </a:r>
          </a:p>
        </p:txBody>
      </p:sp>
      <p:pic>
        <p:nvPicPr>
          <p:cNvPr id="4" name="Picture 3" descr="AU_Launch Guide_201816.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8733" y="268941"/>
            <a:ext cx="4415229" cy="6245412"/>
          </a:xfrm>
          <a:prstGeom prst="rect">
            <a:avLst/>
          </a:prstGeom>
        </p:spPr>
      </p:pic>
    </p:spTree>
    <p:extLst>
      <p:ext uri="{BB962C8B-B14F-4D97-AF65-F5344CB8AC3E}">
        <p14:creationId xmlns:p14="http://schemas.microsoft.com/office/powerpoint/2010/main" val="2633953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TotalTime>
  <Words>7045</Words>
  <Application>Microsoft Office PowerPoint</Application>
  <PresentationFormat>Widescreen</PresentationFormat>
  <Paragraphs>698</Paragraphs>
  <Slides>103</Slides>
  <Notes>103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103</vt:i4>
      </vt:variant>
    </vt:vector>
  </HeadingPairs>
  <TitlesOfParts>
    <vt:vector size="109" baseType="lpstr">
      <vt:lpstr>Arial</vt:lpstr>
      <vt:lpstr>Brandon Text Light</vt:lpstr>
      <vt:lpstr>Calibri</vt:lpstr>
      <vt:lpstr>Calibri Light</vt:lpstr>
      <vt:lpstr>Hello Beautiful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dōTERRA International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Claire</dc:creator>
  <cp:lastModifiedBy>Westwood, Jacqui</cp:lastModifiedBy>
  <cp:revision>50</cp:revision>
  <dcterms:created xsi:type="dcterms:W3CDTF">2018-10-12T17:08:29Z</dcterms:created>
  <dcterms:modified xsi:type="dcterms:W3CDTF">2018-12-07T03:08:23Z</dcterms:modified>
</cp:coreProperties>
</file>